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47"/>
  </p:notesMasterIdLst>
  <p:handoutMasterIdLst>
    <p:handoutMasterId r:id="rId48"/>
  </p:handoutMasterIdLst>
  <p:sldIdLst>
    <p:sldId id="256" r:id="rId2"/>
    <p:sldId id="259" r:id="rId3"/>
    <p:sldId id="285" r:id="rId4"/>
    <p:sldId id="287" r:id="rId5"/>
    <p:sldId id="290" r:id="rId6"/>
    <p:sldId id="291" r:id="rId7"/>
    <p:sldId id="292" r:id="rId8"/>
    <p:sldId id="293" r:id="rId9"/>
    <p:sldId id="294" r:id="rId10"/>
    <p:sldId id="295" r:id="rId11"/>
    <p:sldId id="296" r:id="rId12"/>
    <p:sldId id="297" r:id="rId13"/>
    <p:sldId id="298" r:id="rId14"/>
    <p:sldId id="299" r:id="rId15"/>
    <p:sldId id="301" r:id="rId16"/>
    <p:sldId id="300" r:id="rId17"/>
    <p:sldId id="302" r:id="rId18"/>
    <p:sldId id="303" r:id="rId19"/>
    <p:sldId id="304" r:id="rId20"/>
    <p:sldId id="286" r:id="rId21"/>
    <p:sldId id="260" r:id="rId22"/>
    <p:sldId id="261" r:id="rId23"/>
    <p:sldId id="262" r:id="rId24"/>
    <p:sldId id="263" r:id="rId25"/>
    <p:sldId id="264" r:id="rId26"/>
    <p:sldId id="265" r:id="rId27"/>
    <p:sldId id="266" r:id="rId28"/>
    <p:sldId id="283" r:id="rId29"/>
    <p:sldId id="267" r:id="rId30"/>
    <p:sldId id="268" r:id="rId31"/>
    <p:sldId id="269" r:id="rId32"/>
    <p:sldId id="270" r:id="rId33"/>
    <p:sldId id="271" r:id="rId34"/>
    <p:sldId id="272" r:id="rId35"/>
    <p:sldId id="284" r:id="rId36"/>
    <p:sldId id="273" r:id="rId37"/>
    <p:sldId id="274" r:id="rId38"/>
    <p:sldId id="275" r:id="rId39"/>
    <p:sldId id="276" r:id="rId40"/>
    <p:sldId id="277" r:id="rId41"/>
    <p:sldId id="278" r:id="rId42"/>
    <p:sldId id="279" r:id="rId43"/>
    <p:sldId id="280" r:id="rId44"/>
    <p:sldId id="281" r:id="rId45"/>
    <p:sldId id="282"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8" d="100"/>
          <a:sy n="78" d="100"/>
        </p:scale>
        <p:origin x="96" y="57"/>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package" Target="../embeddings/Microsoft_Visio___2.vsdx"/><Relationship Id="rId4" Type="http://schemas.openxmlformats.org/officeDocument/2006/relationships/slide" Target="slide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package" Target="../embeddings/Microsoft_Visio___3.vsdx"/><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package" Target="../embeddings/Microsoft_Visio___4.vsdx"/><Relationship Id="rId3" Type="http://schemas.openxmlformats.org/officeDocument/2006/relationships/slide" Target="slide7.xml"/><Relationship Id="rId7"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slide" Target="slide10.xml"/><Relationship Id="rId5" Type="http://schemas.openxmlformats.org/officeDocument/2006/relationships/slide" Target="slide16.xml"/><Relationship Id="rId4" Type="http://schemas.openxmlformats.org/officeDocument/2006/relationships/slide" Target="slide8.xml"/><Relationship Id="rId9" Type="http://schemas.openxmlformats.org/officeDocument/2006/relationships/image" Target="../media/image4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emf"/><Relationship Id="rId1" Type="http://schemas.openxmlformats.org/officeDocument/2006/relationships/slideLayout" Target="../slideLayouts/slideLayout9.xml"/><Relationship Id="rId6" Type="http://schemas.openxmlformats.org/officeDocument/2006/relationships/image" Target="../media/image49.emf"/><Relationship Id="rId5" Type="http://schemas.openxmlformats.org/officeDocument/2006/relationships/image" Target="../media/image48.jp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4.png"/><Relationship Id="rId7" Type="http://schemas.openxmlformats.org/officeDocument/2006/relationships/package" Target="../embeddings/Microsoft_Visio___.vsdx"/><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slide" Target="slide1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e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package" Target="../embeddings/Microsoft_Visio___1.vsdx"/><Relationship Id="rId5" Type="http://schemas.openxmlformats.org/officeDocument/2006/relationships/image" Target="../media/image1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400" dirty="0"/>
              <a:t>本科毕业论文答辩</a:t>
            </a:r>
          </a:p>
        </p:txBody>
      </p:sp>
      <p:sp>
        <p:nvSpPr>
          <p:cNvPr id="5" name="副标题 4"/>
          <p:cNvSpPr>
            <a:spLocks noGrp="1"/>
          </p:cNvSpPr>
          <p:nvPr>
            <p:ph type="subTitle" idx="1"/>
          </p:nvPr>
        </p:nvSpPr>
        <p:spPr/>
        <p:txBody>
          <a:bodyPr/>
          <a:lstStyle/>
          <a:p>
            <a:r>
              <a:rPr lang="en-US" altLang="zh-CN" sz="2800" dirty="0"/>
              <a:t>2020</a:t>
            </a:r>
            <a:r>
              <a:rPr lang="zh-CN" altLang="en-US" sz="2800" dirty="0"/>
              <a:t>年</a:t>
            </a:r>
            <a:r>
              <a:rPr lang="en-US" altLang="zh-CN" sz="2800" dirty="0"/>
              <a:t>6</a:t>
            </a:r>
            <a:r>
              <a:rPr lang="zh-CN" altLang="en-US" sz="2800" dirty="0"/>
              <a:t>月</a:t>
            </a:r>
            <a:r>
              <a:rPr lang="en-US" altLang="zh-CN" sz="2800" dirty="0"/>
              <a:t>19</a:t>
            </a:r>
            <a:r>
              <a:rPr lang="zh-CN" altLang="en-US" sz="2800" dirty="0"/>
              <a:t>日</a:t>
            </a:r>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基于不连续点计数的相位解折叠算法</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10</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按</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求出的事实上是主值 </a:t>
                </a:r>
                <a:r>
                  <a:rPr lang="en-US" altLang="zh-CN" dirty="0"/>
                  <a:t>( </a:t>
                </a:r>
                <a:r>
                  <a:rPr lang="zh-CN" altLang="en-US" dirty="0"/>
                  <a:t>因为</a:t>
                </a:r>
                <a14:m>
                  <m:oMath xmlns:m="http://schemas.openxmlformats.org/officeDocument/2006/math">
                    <m:r>
                      <m:rPr>
                        <m:sty m:val="p"/>
                      </m:rPr>
                      <a:rPr lang="en-US" altLang="zh-CN" i="1" dirty="0" smtClean="0">
                        <a:latin typeface="Cambria Math" panose="02040503050406030204" pitchFamily="18" charset="0"/>
                      </a:rPr>
                      <m:t>cosh</m:t>
                    </m:r>
                  </m:oMath>
                </a14:m>
                <a:r>
                  <a:rPr lang="zh-CN" altLang="en-US" dirty="0"/>
                  <a:t>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en-US" altLang="zh-CN" dirty="0"/>
                  <a:t> )</a:t>
                </a:r>
              </a:p>
              <a:p>
                <a14:m>
                  <m:oMath xmlns:m="http://schemas.openxmlformats.org/officeDocument/2006/math">
                    <m:func>
                      <m:funcPr>
                        <m:ctrlPr>
                          <a:rPr lang="zh-CN" altLang="zh-CN" i="1"/>
                        </m:ctrlPr>
                      </m:funcPr>
                      <m:fName>
                        <m:r>
                          <m:rPr>
                            <m:sty m:val="p"/>
                          </m:rPr>
                          <a:rPr lang="en-US" altLang="zh-CN"/>
                          <m:t>PV</m:t>
                        </m:r>
                      </m:fName>
                      <m:e>
                        <m:d>
                          <m:dPr>
                            <m:ctrlPr>
                              <a:rPr lang="zh-CN" altLang="zh-CN" i="1"/>
                            </m:ctrlPr>
                          </m:dPr>
                          <m:e>
                            <m:r>
                              <a:rPr lang="en-US" altLang="zh-CN" b="1" i="1"/>
                              <m:t>𝜸</m:t>
                            </m:r>
                            <m:d>
                              <m:dPr>
                                <m:ctrlPr>
                                  <a:rPr lang="zh-CN" altLang="zh-CN" i="1"/>
                                </m:ctrlPr>
                              </m:dPr>
                              <m:e>
                                <m:r>
                                  <a:rPr lang="en-US" altLang="zh-CN" i="1"/>
                                  <m:t>𝜔</m:t>
                                </m:r>
                              </m:e>
                            </m:d>
                          </m:e>
                        </m:d>
                      </m:e>
                    </m:func>
                    <m:r>
                      <a:rPr lang="en-US" altLang="zh-CN"/>
                      <m:t>=</m:t>
                    </m:r>
                    <m:f>
                      <m:fPr>
                        <m:ctrlPr>
                          <a:rPr lang="zh-CN" altLang="zh-CN" i="1"/>
                        </m:ctrlPr>
                      </m:fPr>
                      <m:num>
                        <m:r>
                          <a:rPr lang="en-US" altLang="zh-CN"/>
                          <m:t>1</m:t>
                        </m:r>
                      </m:num>
                      <m:den>
                        <m:r>
                          <a:rPr lang="en-US" altLang="zh-CN" i="1"/>
                          <m:t>𝑙</m:t>
                        </m:r>
                      </m:den>
                    </m:f>
                    <m:func>
                      <m:funcPr>
                        <m:ctrlPr>
                          <a:rPr lang="zh-CN" altLang="zh-CN" i="1"/>
                        </m:ctrlPr>
                      </m:funcPr>
                      <m:fName>
                        <m:sSup>
                          <m:sSupPr>
                            <m:ctrlPr>
                              <a:rPr lang="zh-CN" altLang="zh-CN" i="1"/>
                            </m:ctrlPr>
                          </m:sSupPr>
                          <m:e>
                            <m:r>
                              <m:rPr>
                                <m:sty m:val="p"/>
                              </m:rPr>
                              <a:rPr lang="en-US" altLang="zh-CN"/>
                              <m:t>cosh</m:t>
                            </m:r>
                          </m:e>
                          <m:sup>
                            <m:r>
                              <a:rPr lang="en-US" altLang="zh-CN" i="1"/>
                              <m:t>−</m:t>
                            </m:r>
                            <m:r>
                              <a:rPr lang="en-US" altLang="zh-CN"/>
                              <m:t>1</m:t>
                            </m:r>
                          </m:sup>
                        </m:sSup>
                      </m:fName>
                      <m:e>
                        <m:sSub>
                          <m:sSubPr>
                            <m:ctrlPr>
                              <a:rPr lang="zh-CN" altLang="zh-CN" i="1"/>
                            </m:ctrlPr>
                          </m:sSubPr>
                          <m:e>
                            <m:r>
                              <a:rPr lang="en-US" altLang="zh-CN" b="1" i="1"/>
                              <m:t>𝜦</m:t>
                            </m:r>
                          </m:e>
                          <m:sub>
                            <m:r>
                              <a:rPr lang="en-US" altLang="zh-CN" i="1"/>
                              <m:t>𝐴</m:t>
                            </m:r>
                          </m:sub>
                        </m:sSub>
                        <m:d>
                          <m:dPr>
                            <m:ctrlPr>
                              <a:rPr lang="zh-CN" altLang="zh-CN" i="1"/>
                            </m:ctrlPr>
                          </m:dPr>
                          <m:e>
                            <m:r>
                              <a:rPr lang="en-US" altLang="zh-CN" i="1"/>
                              <m:t>𝜔</m:t>
                            </m:r>
                          </m:e>
                        </m:d>
                      </m:e>
                    </m:func>
                  </m:oMath>
                </a14:m>
                <a:endParaRPr lang="en-US" altLang="zh-CN" b="0" dirty="0"/>
              </a:p>
              <a:p>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应是单调连续的</a:t>
                </a:r>
                <a:endParaRPr lang="en-US" altLang="zh-CN" dirty="0"/>
              </a:p>
              <a:p>
                <a:r>
                  <a:rPr lang="zh-CN" altLang="en-US" dirty="0"/>
                  <a:t>每出现一个跳变点，就在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上加</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endParaRPr lang="en-US" altLang="zh-CN" dirty="0"/>
              </a:p>
              <a:p>
                <a:r>
                  <a:rPr lang="zh-CN" altLang="en-US" dirty="0"/>
                  <a:t>在每个频率点</a:t>
                </a:r>
                <a14:m>
                  <m:oMath xmlns:m="http://schemas.openxmlformats.org/officeDocument/2006/math">
                    <m:r>
                      <a:rPr lang="en-US" altLang="zh-CN" b="0" i="1" smtClean="0">
                        <a:latin typeface="Cambria Math" panose="02040503050406030204" pitchFamily="18" charset="0"/>
                      </a:rPr>
                      <m:t>𝜔</m:t>
                    </m:r>
                  </m:oMath>
                </a14:m>
                <a:r>
                  <a:rPr lang="zh-CN" altLang="en-US" dirty="0"/>
                  <a:t>处，统计</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前面的不连续点个数</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oMath>
                </a14:m>
                <a:r>
                  <a:rPr lang="zh-CN" altLang="en-US" dirty="0"/>
                  <a:t>，然后在原来的主值上加上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endParaRPr lang="en-US" altLang="zh-CN" dirty="0"/>
              </a:p>
              <a:p>
                <a:endParaRPr lang="zh-CN" altLang="en-US" dirty="0"/>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3"/>
                <a:stretch>
                  <a:fillRect l="-1937" t="-124" r="-915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B89F81D-594C-4023-B154-87041FC774CF}"/>
              </a:ext>
            </a:extLst>
          </p:cNvPr>
          <p:cNvSpPr txBox="1"/>
          <p:nvPr/>
        </p:nvSpPr>
        <p:spPr>
          <a:xfrm>
            <a:off x="4572000" y="5771848"/>
            <a:ext cx="3932960" cy="369332"/>
          </a:xfrm>
          <a:prstGeom prst="rect">
            <a:avLst/>
          </a:prstGeom>
          <a:noFill/>
        </p:spPr>
        <p:txBody>
          <a:bodyPr vert="horz" wrap="square" rtlCol="0">
            <a:spAutoFit/>
          </a:bodyPr>
          <a:lstStyle/>
          <a:p>
            <a:pPr algn="ctr"/>
            <a:r>
              <a:rPr lang="zh-CN" altLang="en-US" b="1" dirty="0"/>
              <a:t>基于不连续点计数的相位解折叠算法</a:t>
            </a:r>
            <a:endParaRPr lang="en-US" altLang="zh-CN" b="1" dirty="0"/>
          </a:p>
        </p:txBody>
      </p:sp>
      <p:sp>
        <p:nvSpPr>
          <p:cNvPr id="2" name="Rectangle 2">
            <a:extLst>
              <a:ext uri="{FF2B5EF4-FFF2-40B4-BE49-F238E27FC236}">
                <a16:creationId xmlns:a16="http://schemas.microsoft.com/office/drawing/2014/main" id="{B3842A62-F589-4F44-9E43-99E63DD0884D}"/>
              </a:ext>
            </a:extLst>
          </p:cNvPr>
          <p:cNvSpPr>
            <a:spLocks noChangeArrowheads="1"/>
          </p:cNvSpPr>
          <p:nvPr/>
        </p:nvSpPr>
        <p:spPr bwMode="auto">
          <a:xfrm>
            <a:off x="4430851" y="9742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hlinkClick r:id="rId4" action="ppaction://hlinksldjump" tooltip="返回"/>
            <a:extLst>
              <a:ext uri="{FF2B5EF4-FFF2-40B4-BE49-F238E27FC236}">
                <a16:creationId xmlns:a16="http://schemas.microsoft.com/office/drawing/2014/main" id="{99BB1887-114A-4734-A025-3BFD8340A8F6}"/>
              </a:ext>
            </a:extLst>
          </p:cNvPr>
          <p:cNvGraphicFramePr>
            <a:graphicFrameLocks noChangeAspect="1"/>
          </p:cNvGraphicFramePr>
          <p:nvPr>
            <p:extLst>
              <p:ext uri="{D42A27DB-BD31-4B8C-83A1-F6EECF244321}">
                <p14:modId xmlns:p14="http://schemas.microsoft.com/office/powerpoint/2010/main" val="1818346167"/>
              </p:ext>
            </p:extLst>
          </p:nvPr>
        </p:nvGraphicFramePr>
        <p:xfrm>
          <a:off x="4005996" y="1714008"/>
          <a:ext cx="5064968" cy="3892291"/>
        </p:xfrm>
        <a:graphic>
          <a:graphicData uri="http://schemas.openxmlformats.org/presentationml/2006/ole">
            <mc:AlternateContent xmlns:mc="http://schemas.openxmlformats.org/markup-compatibility/2006">
              <mc:Choice xmlns:v="urn:schemas-microsoft-com:vml" Requires="v">
                <p:oleObj spid="_x0000_s5162" name="Visio" r:id="rId5" imgW="3867337" imgH="2971800" progId="Visio.Drawing.15">
                  <p:embed/>
                </p:oleObj>
              </mc:Choice>
              <mc:Fallback>
                <p:oleObj name="Visio" r:id="rId5" imgW="3867337" imgH="2971800" progId="Visio.Drawing.15">
                  <p:embed/>
                  <p:pic>
                    <p:nvPicPr>
                      <p:cNvPr id="0" name="Object 1"/>
                      <p:cNvPicPr>
                        <a:picLocks noChangeAspect="1" noChangeArrowheads="1"/>
                      </p:cNvPicPr>
                      <p:nvPr/>
                    </p:nvPicPr>
                    <p:blipFill>
                      <a:blip r:embed="rId6"/>
                      <a:srcRect/>
                      <a:stretch>
                        <a:fillRect/>
                      </a:stretch>
                    </p:blipFill>
                    <p:spPr bwMode="auto">
                      <a:xfrm>
                        <a:off x="4005996" y="1714008"/>
                        <a:ext cx="5064968" cy="3892291"/>
                      </a:xfrm>
                      <a:prstGeom prst="rect">
                        <a:avLst/>
                      </a:prstGeom>
                      <a:noFill/>
                    </p:spPr>
                  </p:pic>
                </p:oleObj>
              </mc:Fallback>
            </mc:AlternateContent>
          </a:graphicData>
        </a:graphic>
      </p:graphicFrame>
    </p:spTree>
    <p:extLst>
      <p:ext uri="{BB962C8B-B14F-4D97-AF65-F5344CB8AC3E}">
        <p14:creationId xmlns:p14="http://schemas.microsoft.com/office/powerpoint/2010/main" val="230244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1B95848-EAE2-4028-ABD3-F9250C618D4E}"/>
              </a:ext>
            </a:extLst>
          </p:cNvPr>
          <p:cNvPicPr>
            <a:picLocks noChangeAspect="1"/>
          </p:cNvPicPr>
          <p:nvPr/>
        </p:nvPicPr>
        <p:blipFill>
          <a:blip r:embed="rId2"/>
          <a:stretch>
            <a:fillRect/>
          </a:stretch>
        </p:blipFill>
        <p:spPr>
          <a:xfrm>
            <a:off x="3366554" y="819808"/>
            <a:ext cx="5499633" cy="4128786"/>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相位解折叠</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11</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按</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求出的事实上是主值 </a:t>
                </a:r>
                <a:r>
                  <a:rPr lang="en-US" altLang="zh-CN" dirty="0"/>
                  <a:t>( </a:t>
                </a:r>
                <a:r>
                  <a:rPr lang="zh-CN" altLang="en-US" dirty="0"/>
                  <a:t>因为</a:t>
                </a:r>
                <a14:m>
                  <m:oMath xmlns:m="http://schemas.openxmlformats.org/officeDocument/2006/math">
                    <m:r>
                      <m:rPr>
                        <m:sty m:val="p"/>
                      </m:rPr>
                      <a:rPr lang="en-US" altLang="zh-CN" i="1" dirty="0" smtClean="0">
                        <a:latin typeface="Cambria Math" panose="02040503050406030204" pitchFamily="18" charset="0"/>
                      </a:rPr>
                      <m:t>cosh</m:t>
                    </m:r>
                  </m:oMath>
                </a14:m>
                <a:r>
                  <a:rPr lang="zh-CN" altLang="en-US" dirty="0"/>
                  <a:t>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en-US" altLang="zh-CN" dirty="0"/>
                  <a:t> )</a:t>
                </a:r>
              </a:p>
              <a:p>
                <a14:m>
                  <m:oMath xmlns:m="http://schemas.openxmlformats.org/officeDocument/2006/math">
                    <m:func>
                      <m:funcPr>
                        <m:ctrlPr>
                          <a:rPr lang="zh-CN" altLang="zh-CN" i="1"/>
                        </m:ctrlPr>
                      </m:funcPr>
                      <m:fName>
                        <m:r>
                          <m:rPr>
                            <m:sty m:val="p"/>
                          </m:rPr>
                          <a:rPr lang="en-US" altLang="zh-CN"/>
                          <m:t>PV</m:t>
                        </m:r>
                      </m:fName>
                      <m:e>
                        <m:d>
                          <m:dPr>
                            <m:ctrlPr>
                              <a:rPr lang="zh-CN" altLang="zh-CN" i="1"/>
                            </m:ctrlPr>
                          </m:dPr>
                          <m:e>
                            <m:r>
                              <a:rPr lang="en-US" altLang="zh-CN" b="1" i="1"/>
                              <m:t>𝜸</m:t>
                            </m:r>
                            <m:d>
                              <m:dPr>
                                <m:ctrlPr>
                                  <a:rPr lang="zh-CN" altLang="zh-CN" i="1"/>
                                </m:ctrlPr>
                              </m:dPr>
                              <m:e>
                                <m:r>
                                  <a:rPr lang="en-US" altLang="zh-CN" i="1"/>
                                  <m:t>𝜔</m:t>
                                </m:r>
                              </m:e>
                            </m:d>
                          </m:e>
                        </m:d>
                      </m:e>
                    </m:func>
                    <m:r>
                      <a:rPr lang="en-US" altLang="zh-CN"/>
                      <m:t>=</m:t>
                    </m:r>
                    <m:f>
                      <m:fPr>
                        <m:ctrlPr>
                          <a:rPr lang="zh-CN" altLang="zh-CN" i="1"/>
                        </m:ctrlPr>
                      </m:fPr>
                      <m:num>
                        <m:r>
                          <a:rPr lang="en-US" altLang="zh-CN"/>
                          <m:t>1</m:t>
                        </m:r>
                      </m:num>
                      <m:den>
                        <m:r>
                          <a:rPr lang="en-US" altLang="zh-CN" i="1"/>
                          <m:t>𝑙</m:t>
                        </m:r>
                      </m:den>
                    </m:f>
                    <m:func>
                      <m:funcPr>
                        <m:ctrlPr>
                          <a:rPr lang="zh-CN" altLang="zh-CN" i="1"/>
                        </m:ctrlPr>
                      </m:funcPr>
                      <m:fName>
                        <m:sSup>
                          <m:sSupPr>
                            <m:ctrlPr>
                              <a:rPr lang="zh-CN" altLang="zh-CN" i="1"/>
                            </m:ctrlPr>
                          </m:sSupPr>
                          <m:e>
                            <m:r>
                              <m:rPr>
                                <m:sty m:val="p"/>
                              </m:rPr>
                              <a:rPr lang="en-US" altLang="zh-CN"/>
                              <m:t>cosh</m:t>
                            </m:r>
                          </m:e>
                          <m:sup>
                            <m:r>
                              <a:rPr lang="en-US" altLang="zh-CN" i="1"/>
                              <m:t>−</m:t>
                            </m:r>
                            <m:r>
                              <a:rPr lang="en-US" altLang="zh-CN"/>
                              <m:t>1</m:t>
                            </m:r>
                          </m:sup>
                        </m:sSup>
                      </m:fName>
                      <m:e>
                        <m:sSub>
                          <m:sSubPr>
                            <m:ctrlPr>
                              <a:rPr lang="zh-CN" altLang="zh-CN" i="1"/>
                            </m:ctrlPr>
                          </m:sSubPr>
                          <m:e>
                            <m:r>
                              <a:rPr lang="en-US" altLang="zh-CN" b="1" i="1"/>
                              <m:t>𝜦</m:t>
                            </m:r>
                          </m:e>
                          <m:sub>
                            <m:r>
                              <a:rPr lang="en-US" altLang="zh-CN" i="1"/>
                              <m:t>𝐴</m:t>
                            </m:r>
                          </m:sub>
                        </m:sSub>
                        <m:d>
                          <m:dPr>
                            <m:ctrlPr>
                              <a:rPr lang="zh-CN" altLang="zh-CN" i="1"/>
                            </m:ctrlPr>
                          </m:dPr>
                          <m:e>
                            <m:r>
                              <a:rPr lang="en-US" altLang="zh-CN" i="1"/>
                              <m:t>𝜔</m:t>
                            </m:r>
                          </m:e>
                        </m:d>
                      </m:e>
                    </m:func>
                  </m:oMath>
                </a14:m>
                <a:endParaRPr lang="en-US" altLang="zh-CN" b="0" dirty="0"/>
              </a:p>
              <a:p>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应是单调连续的</a:t>
                </a:r>
                <a:endParaRPr lang="en-US" altLang="zh-CN" dirty="0"/>
              </a:p>
              <a:p>
                <a:r>
                  <a:rPr lang="zh-CN" altLang="en-US" dirty="0"/>
                  <a:t>每出现一个跳变点，就在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上加</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endParaRPr lang="en-US" altLang="zh-CN" dirty="0"/>
              </a:p>
              <a:p>
                <a:r>
                  <a:rPr lang="zh-CN" altLang="en-US" dirty="0"/>
                  <a:t>在每个频率点</a:t>
                </a:r>
                <a14:m>
                  <m:oMath xmlns:m="http://schemas.openxmlformats.org/officeDocument/2006/math">
                    <m:r>
                      <a:rPr lang="en-US" altLang="zh-CN" b="0" i="1" smtClean="0">
                        <a:latin typeface="Cambria Math" panose="02040503050406030204" pitchFamily="18" charset="0"/>
                      </a:rPr>
                      <m:t>𝜔</m:t>
                    </m:r>
                  </m:oMath>
                </a14:m>
                <a:r>
                  <a:rPr lang="zh-CN" altLang="en-US" dirty="0"/>
                  <a:t>处，统计</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前面的不连续点个数</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oMath>
                </a14:m>
                <a:r>
                  <a:rPr lang="zh-CN" altLang="en-US" dirty="0"/>
                  <a:t>，然后在原来的主值上加上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endParaRPr lang="en-US" altLang="zh-CN" dirty="0"/>
              </a:p>
              <a:p>
                <a:endParaRPr lang="zh-CN" altLang="en-US" dirty="0"/>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3"/>
                <a:stretch>
                  <a:fillRect l="-1937" t="-124" r="-9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200329"/>
              </a:xfrm>
              <a:prstGeom prst="rect">
                <a:avLst/>
              </a:prstGeom>
              <a:noFill/>
            </p:spPr>
            <p:txBody>
              <a:bodyPr vert="horz" wrap="square" rtlCol="0">
                <a:spAutoFit/>
              </a:bodyPr>
              <a:lstStyle/>
              <a:p>
                <a:pPr algn="ctr"/>
                <a:r>
                  <a:rPr lang="zh-CN" altLang="en-US" b="1" dirty="0"/>
                  <a:t>相位解折叠效果：双导体传输线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0" i="1" smtClean="0">
                        <a:latin typeface="Cambria Math" panose="02040503050406030204" pitchFamily="18" charset="0"/>
                      </a:rPr>
                      <m:t>𝛼</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 </a:t>
                </a:r>
                <a:r>
                  <a:rPr lang="en-US" altLang="zh-CN" dirty="0"/>
                  <a:t>( rad )</a:t>
                </a:r>
                <a:endParaRPr lang="zh-CN" altLang="en-US" dirty="0"/>
              </a:p>
            </p:txBody>
          </p:sp>
        </mc:Choice>
        <mc:Fallback>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200329"/>
              </a:xfrm>
              <a:prstGeom prst="rect">
                <a:avLst/>
              </a:prstGeom>
              <a:blipFill>
                <a:blip r:embed="rId4"/>
                <a:stretch>
                  <a:fillRect l="-1240" t="-2538"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383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DADA266-2C05-4E47-A7F7-F7EABF4EE739}"/>
              </a:ext>
            </a:extLst>
          </p:cNvPr>
          <p:cNvPicPr>
            <a:picLocks noChangeAspect="1"/>
          </p:cNvPicPr>
          <p:nvPr/>
        </p:nvPicPr>
        <p:blipFill>
          <a:blip r:embed="rId2"/>
          <a:stretch>
            <a:fillRect/>
          </a:stretch>
        </p:blipFill>
        <p:spPr>
          <a:xfrm>
            <a:off x="3276600" y="690101"/>
            <a:ext cx="586740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若是多导体？</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12</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None/>
                </a:pPr>
                <a:r>
                  <a:rPr lang="zh-CN" altLang="en-US" dirty="0"/>
                  <a:t>分解顺序不定</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brk m:alnAt="7"/>
                                      </m:rPr>
                                      <a:rPr lang="en-US" altLang="zh-CN" b="0" i="0" smtClean="0">
                                        <a:latin typeface="Cambria Math" panose="02040503050406030204" pitchFamily="18" charset="0"/>
                                      </a:rPr>
                                      <m:t>cosh</m:t>
                                    </m:r>
                                  </m:fName>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𝛾</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mr>
                          </m:m>
                        </m:e>
                      </m:d>
                    </m:oMath>
                    <m:oMath xmlns:m="http://schemas.openxmlformats.org/officeDocument/2006/math">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𝜦</m:t>
                          </m:r>
                        </m:e>
                        <m:sub>
                          <m:r>
                            <a:rPr lang="en-US" altLang="zh-CN" i="1">
                              <a:latin typeface="Cambria Math" panose="02040503050406030204" pitchFamily="18" charset="0"/>
                            </a:rPr>
                            <m:t>𝐴</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1</m:t>
                                        </m:r>
                                      </m:sub>
                                    </m:sSub>
                                    <m:r>
                                      <m:rPr>
                                        <m:brk m:alnAt="7"/>
                                      </m:rPr>
                                      <a:rPr lang="en-US" altLang="zh-CN" i="1">
                                        <a:latin typeface="Cambria Math" panose="02040503050406030204" pitchFamily="18" charset="0"/>
                                      </a:rPr>
                                      <m:t>𝑙</m:t>
                                    </m:r>
                                  </m:e>
                                </m:func>
                              </m:e>
                            </m:mr>
                          </m:m>
                        </m:e>
                      </m:d>
                    </m:oMath>
                  </m:oMathPara>
                </a14:m>
                <a:endParaRPr lang="en-US" altLang="zh-CN" dirty="0"/>
              </a:p>
              <a:p>
                <a:r>
                  <a:rPr lang="zh-CN" altLang="en-US" dirty="0"/>
                  <a:t>不连续点计数总是针对同一个位置，然而特征值的排序可能任意改变，见右图</a:t>
                </a:r>
                <a:endParaRPr lang="en-US" altLang="zh-CN" dirty="0"/>
              </a:p>
              <a:p>
                <a:r>
                  <a:rPr lang="zh-CN" altLang="en-US" dirty="0"/>
                  <a:t>可能多判</a:t>
                </a:r>
                <a:r>
                  <a:rPr lang="en-US" altLang="zh-CN" dirty="0"/>
                  <a:t>/</a:t>
                </a:r>
                <a:r>
                  <a:rPr lang="zh-CN" altLang="en-US" dirty="0"/>
                  <a:t>早判跳变点导致解折叠失败</a:t>
                </a:r>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3"/>
                <a:stretch>
                  <a:fillRect l="-1937" t="-124" r="-19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477328"/>
              </a:xfrm>
              <a:prstGeom prst="rect">
                <a:avLst/>
              </a:prstGeom>
              <a:noFill/>
            </p:spPr>
            <p:txBody>
              <a:bodyPr vert="horz" wrap="square" rtlCol="0">
                <a:spAutoFit/>
              </a:bodyPr>
              <a:lstStyle/>
              <a:p>
                <a:pPr algn="ctr"/>
                <a:r>
                  <a:rPr lang="zh-CN" altLang="en-US" b="1" dirty="0"/>
                  <a:t>相位折叠示例：三导体传输线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1" i="1" smtClean="0">
                        <a:latin typeface="Cambria Math" panose="02040503050406030204" pitchFamily="18" charset="0"/>
                      </a:rPr>
                      <m:t>𝜶</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1" i="1" smtClean="0">
                        <a:latin typeface="Cambria Math" panose="02040503050406030204" pitchFamily="18" charset="0"/>
                      </a:rPr>
                      <m:t>𝜷</m:t>
                    </m:r>
                    <m:r>
                      <a:rPr lang="en-US" altLang="zh-CN" b="0" i="1" smtClean="0">
                        <a:latin typeface="Cambria Math" panose="02040503050406030204" pitchFamily="18" charset="0"/>
                      </a:rPr>
                      <m:t>𝑙</m:t>
                    </m:r>
                  </m:oMath>
                </a14:m>
                <a:r>
                  <a:rPr lang="zh-CN" altLang="en-US" dirty="0"/>
                  <a:t> </a:t>
                </a:r>
                <a:r>
                  <a:rPr lang="en-US" altLang="zh-CN" dirty="0"/>
                  <a:t>( rad )</a:t>
                </a:r>
              </a:p>
              <a:p>
                <a:r>
                  <a:rPr lang="zh-CN" altLang="en-US" dirty="0"/>
                  <a:t>蓝：位置</a:t>
                </a:r>
                <a:r>
                  <a:rPr lang="en-US" altLang="zh-CN" dirty="0"/>
                  <a:t>1</a:t>
                </a:r>
                <a:r>
                  <a:rPr lang="zh-CN" altLang="en-US" dirty="0"/>
                  <a:t>；红：位置</a:t>
                </a:r>
                <a:r>
                  <a:rPr lang="en-US" altLang="zh-CN" dirty="0"/>
                  <a:t>2</a:t>
                </a:r>
                <a:endParaRPr lang="zh-CN" altLang="en-US" dirty="0"/>
              </a:p>
            </p:txBody>
          </p:sp>
        </mc:Choice>
        <mc:Fallback>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477328"/>
              </a:xfrm>
              <a:prstGeom prst="rect">
                <a:avLst/>
              </a:prstGeom>
              <a:blipFill>
                <a:blip r:embed="rId4"/>
                <a:stretch>
                  <a:fillRect l="-1240" t="-2066"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782888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9EAE7E1-FB42-4DC4-B8AC-17A5E3920B4F}"/>
              </a:ext>
            </a:extLst>
          </p:cNvPr>
          <p:cNvPicPr>
            <a:picLocks noChangeAspect="1"/>
          </p:cNvPicPr>
          <p:nvPr/>
        </p:nvPicPr>
        <p:blipFill>
          <a:blip r:embed="rId2"/>
          <a:stretch>
            <a:fillRect/>
          </a:stretch>
        </p:blipFill>
        <p:spPr>
          <a:xfrm>
            <a:off x="3232187" y="727417"/>
            <a:ext cx="586740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模式追踪问题</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13</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None/>
                </a:pPr>
                <a:r>
                  <a:rPr lang="zh-CN" altLang="en-US" dirty="0"/>
                  <a:t>分解顺序不定</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brk m:alnAt="7"/>
                                      </m:rPr>
                                      <a:rPr lang="en-US" altLang="zh-CN" b="0" i="0" smtClean="0">
                                        <a:latin typeface="Cambria Math" panose="02040503050406030204" pitchFamily="18" charset="0"/>
                                      </a:rPr>
                                      <m:t>cosh</m:t>
                                    </m:r>
                                  </m:fName>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𝛾</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mr>
                          </m:m>
                        </m:e>
                      </m:d>
                    </m:oMath>
                    <m:oMath xmlns:m="http://schemas.openxmlformats.org/officeDocument/2006/math">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𝜦</m:t>
                          </m:r>
                        </m:e>
                        <m:sub>
                          <m:r>
                            <a:rPr lang="en-US" altLang="zh-CN" i="1">
                              <a:latin typeface="Cambria Math" panose="02040503050406030204" pitchFamily="18" charset="0"/>
                            </a:rPr>
                            <m:t>𝐴</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1</m:t>
                                        </m:r>
                                      </m:sub>
                                    </m:sSub>
                                    <m:r>
                                      <m:rPr>
                                        <m:brk m:alnAt="7"/>
                                      </m:rPr>
                                      <a:rPr lang="en-US" altLang="zh-CN" i="1">
                                        <a:latin typeface="Cambria Math" panose="02040503050406030204" pitchFamily="18" charset="0"/>
                                      </a:rPr>
                                      <m:t>𝑙</m:t>
                                    </m:r>
                                  </m:e>
                                </m:func>
                              </m:e>
                            </m:mr>
                          </m:m>
                        </m:e>
                      </m:d>
                    </m:oMath>
                  </m:oMathPara>
                </a14:m>
                <a:endParaRPr lang="en-US" altLang="zh-CN" dirty="0"/>
              </a:p>
              <a:p>
                <a:r>
                  <a:rPr lang="zh-CN" altLang="en-US" dirty="0"/>
                  <a:t>不连续点计数总是针对同一个位置，然而特征值的排序可能任意改变</a:t>
                </a:r>
                <a:endParaRPr lang="en-US" altLang="zh-CN" dirty="0"/>
              </a:p>
              <a:p>
                <a:r>
                  <a:rPr lang="zh-CN" altLang="en-US" dirty="0"/>
                  <a:t>可能多判</a:t>
                </a:r>
                <a:r>
                  <a:rPr lang="en-US" altLang="zh-CN" dirty="0"/>
                  <a:t>/</a:t>
                </a:r>
                <a:r>
                  <a:rPr lang="zh-CN" altLang="en-US" dirty="0"/>
                  <a:t>早判跳变点导致解折叠失败，见右图</a:t>
                </a:r>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3"/>
                <a:stretch>
                  <a:fillRect l="-1937" t="-124" r="-19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477328"/>
              </a:xfrm>
              <a:prstGeom prst="rect">
                <a:avLst/>
              </a:prstGeom>
              <a:noFill/>
            </p:spPr>
            <p:txBody>
              <a:bodyPr vert="horz" wrap="square" rtlCol="0">
                <a:spAutoFit/>
              </a:bodyPr>
              <a:lstStyle/>
              <a:p>
                <a:pPr algn="ctr"/>
                <a:r>
                  <a:rPr lang="zh-CN" altLang="en-US" b="1" dirty="0"/>
                  <a:t>相位解折叠失败：三导体传输线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1" i="1" smtClean="0">
                        <a:latin typeface="Cambria Math" panose="02040503050406030204" pitchFamily="18" charset="0"/>
                      </a:rPr>
                      <m:t>𝜶</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1" i="1" smtClean="0">
                        <a:latin typeface="Cambria Math" panose="02040503050406030204" pitchFamily="18" charset="0"/>
                      </a:rPr>
                      <m:t>𝜷</m:t>
                    </m:r>
                    <m:r>
                      <a:rPr lang="en-US" altLang="zh-CN" b="0" i="1" smtClean="0">
                        <a:latin typeface="Cambria Math" panose="02040503050406030204" pitchFamily="18" charset="0"/>
                      </a:rPr>
                      <m:t>𝑙</m:t>
                    </m:r>
                  </m:oMath>
                </a14:m>
                <a:r>
                  <a:rPr lang="zh-CN" altLang="en-US" dirty="0"/>
                  <a:t> </a:t>
                </a:r>
                <a:r>
                  <a:rPr lang="en-US" altLang="zh-CN" dirty="0"/>
                  <a:t>( rad )</a:t>
                </a:r>
              </a:p>
              <a:p>
                <a:r>
                  <a:rPr lang="zh-CN" altLang="en-US" dirty="0"/>
                  <a:t>蓝：模式</a:t>
                </a:r>
                <a:r>
                  <a:rPr lang="en-US" altLang="zh-CN" dirty="0"/>
                  <a:t>1</a:t>
                </a:r>
                <a:r>
                  <a:rPr lang="zh-CN" altLang="en-US" dirty="0"/>
                  <a:t>；红：模式</a:t>
                </a:r>
                <a:r>
                  <a:rPr lang="en-US" altLang="zh-CN" dirty="0"/>
                  <a:t>2</a:t>
                </a:r>
                <a:endParaRPr lang="zh-CN" altLang="en-US" dirty="0"/>
              </a:p>
            </p:txBody>
          </p:sp>
        </mc:Choice>
        <mc:Fallback>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477328"/>
              </a:xfrm>
              <a:prstGeom prst="rect">
                <a:avLst/>
              </a:prstGeom>
              <a:blipFill>
                <a:blip r:embed="rId4"/>
                <a:stretch>
                  <a:fillRect l="-1240" t="-2066"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27583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如何实现模式追踪？</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14</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r>
                  <a:rPr lang="zh-CN" altLang="en-US" dirty="0">
                    <a:latin typeface="Cambria Math" panose="02040503050406030204" pitchFamily="18" charset="0"/>
                  </a:rPr>
                  <a:t>考察特征向量矩阵</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r>
                      <a:rPr lang="en-US" altLang="zh-CN" i="1">
                        <a:latin typeface="Cambria Math" panose="02040503050406030204" pitchFamily="18" charset="0"/>
                      </a:rPr>
                      <m:t>=</m:t>
                    </m:r>
                    <m:r>
                      <a:rPr lang="en-US" altLang="zh-CN" b="1" i="1">
                        <a:latin typeface="Cambria Math" panose="02040503050406030204" pitchFamily="18" charset="0"/>
                      </a:rPr>
                      <m:t>𝑬</m:t>
                    </m:r>
                  </m:oMath>
                </a14:m>
                <a:endParaRPr lang="en-US" altLang="zh-CN"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𝑬</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𝜔</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zh-CN" altLang="zh-CN" i="1"/>
                              </m:ctrlPr>
                            </m:sSubPr>
                            <m:e>
                              <m:r>
                                <a:rPr lang="en-US" altLang="zh-CN" b="1" i="1"/>
                                <m:t>𝝃</m:t>
                              </m:r>
                            </m:e>
                            <m:sub>
                              <m:r>
                                <a:rPr lang="en-US" altLang="zh-CN" i="1"/>
                                <m:t>1</m:t>
                              </m:r>
                            </m:sub>
                          </m:sSub>
                          <m:r>
                            <a:rPr lang="en-US" altLang="zh-CN" i="1"/>
                            <m:t>,</m:t>
                          </m:r>
                          <m:sSub>
                            <m:sSubPr>
                              <m:ctrlPr>
                                <a:rPr lang="zh-CN" altLang="zh-CN" i="1"/>
                              </m:ctrlPr>
                            </m:sSubPr>
                            <m:e>
                              <m:r>
                                <a:rPr lang="en-US" altLang="zh-CN" b="1" i="1"/>
                                <m:t>𝝃</m:t>
                              </m:r>
                            </m:e>
                            <m:sub>
                              <m:r>
                                <a:rPr lang="en-US" altLang="zh-CN" i="1"/>
                                <m:t>2</m:t>
                              </m:r>
                            </m:sub>
                          </m:sSub>
                          <m:r>
                            <a:rPr lang="en-US" altLang="zh-CN" i="1"/>
                            <m:t>,⋯,</m:t>
                          </m:r>
                          <m:sSub>
                            <m:sSubPr>
                              <m:ctrlPr>
                                <a:rPr lang="zh-CN" altLang="zh-CN" i="1"/>
                              </m:ctrlPr>
                            </m:sSubPr>
                            <m:e>
                              <m:r>
                                <a:rPr lang="en-US" altLang="zh-CN" b="1" i="1"/>
                                <m:t>𝝃</m:t>
                              </m:r>
                            </m:e>
                            <m:sub>
                              <m:r>
                                <a:rPr lang="en-US" altLang="zh-CN" i="1"/>
                                <m:t>𝑁</m:t>
                              </m:r>
                            </m:sub>
                          </m:sSub>
                        </m:e>
                      </m:d>
                    </m:oMath>
                  </m:oMathPara>
                </a14:m>
                <a:endParaRPr lang="en-US" altLang="zh-CN" dirty="0"/>
              </a:p>
              <a:p>
                <a:r>
                  <a:rPr lang="zh-CN" altLang="en-US" dirty="0"/>
                  <a:t>若特征向量已归一化，则由</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oMath>
                </a14:m>
                <a:r>
                  <a:rPr lang="zh-CN" altLang="en-US" dirty="0"/>
                  <a:t>线性无关，知</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r>
                        <a:rPr lang="en-US" altLang="zh-CN">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rPr>
                          </m:ctrlPr>
                        </m:dPr>
                        <m:e>
                          <m:eqArr>
                            <m:eqArrPr>
                              <m:ctrlPr>
                                <a:rPr lang="zh-CN" altLang="zh-CN" i="1">
                                  <a:latin typeface="Cambria Math" panose="02040503050406030204" pitchFamily="18" charset="0"/>
                                  <a:ea typeface="Cambria Math" panose="02040503050406030204" pitchFamily="18" charset="0"/>
                                </a:rPr>
                              </m:ctrlPr>
                            </m:eqArrPr>
                            <m:e>
                              <m:r>
                                <a:rPr lang="en-US" altLang="zh-CN">
                                  <a:latin typeface="Cambria Math" panose="02040503050406030204" pitchFamily="18" charset="0"/>
                                  <a:ea typeface="宋体" panose="02010600030101010101" pitchFamily="2" charset="-122"/>
                                  <a:cs typeface="Times New Roman" panose="02020603050405020304" pitchFamily="18" charset="0"/>
                                </a:rPr>
                                <m:t>1,  &amp;</m:t>
                              </m:r>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a:latin typeface="Cambria Math" panose="02040503050406030204" pitchFamily="18" charset="0"/>
                                  <a:ea typeface="宋体" panose="02010600030101010101" pitchFamily="2" charset="-122"/>
                                  <a:cs typeface="Times New Roman" panose="02020603050405020304" pitchFamily="18" charset="0"/>
                                </a:rPr>
                                <m:t>,  &amp;</m:t>
                              </m:r>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𝑗</m:t>
                              </m:r>
                            </m:e>
                          </m:eqArr>
                        </m:e>
                      </m:d>
                    </m:oMath>
                  </m:oMathPara>
                </a14:m>
                <a:endParaRPr lang="en-US" altLang="zh-CN" dirty="0"/>
              </a:p>
              <a:p>
                <a14:m>
                  <m:oMath xmlns:m="http://schemas.openxmlformats.org/officeDocument/2006/math">
                    <m:sSup>
                      <m:sSupPr>
                        <m:ctrlPr>
                          <a:rPr lang="zh-CN" altLang="zh-CN" i="1"/>
                        </m:ctrlPr>
                      </m:sSupPr>
                      <m:e>
                        <m:r>
                          <a:rPr lang="en-US" altLang="zh-CN" b="1" i="1"/>
                          <m:t>𝑬</m:t>
                        </m:r>
                      </m:e>
                      <m:sup>
                        <m:r>
                          <m:rPr>
                            <m:sty m:val="p"/>
                          </m:rPr>
                          <a:rPr lang="en-US" altLang="zh-CN"/>
                          <m:t>H</m:t>
                        </m:r>
                      </m:sup>
                    </m:sSup>
                    <m:d>
                      <m:dPr>
                        <m:ctrlPr>
                          <a:rPr lang="zh-CN" altLang="zh-CN" b="1" i="1"/>
                        </m:ctrlPr>
                      </m:dPr>
                      <m:e>
                        <m:sSub>
                          <m:sSubPr>
                            <m:ctrlPr>
                              <a:rPr lang="zh-CN" altLang="zh-CN" i="1"/>
                            </m:ctrlPr>
                          </m:sSubPr>
                          <m:e>
                            <m:r>
                              <a:rPr lang="en-US" altLang="zh-CN" i="1"/>
                              <m:t>𝜔</m:t>
                            </m:r>
                          </m:e>
                          <m:sub>
                            <m:r>
                              <a:rPr lang="en-US" altLang="zh-CN" i="1"/>
                              <m:t>𝑘</m:t>
                            </m:r>
                          </m:sub>
                        </m:sSub>
                      </m:e>
                    </m:d>
                    <m:r>
                      <a:rPr lang="en-US" altLang="zh-CN" b="1" i="1"/>
                      <m:t>𝑬</m:t>
                    </m:r>
                    <m:d>
                      <m:dPr>
                        <m:ctrlPr>
                          <a:rPr lang="zh-CN" altLang="zh-CN" b="1" i="1"/>
                        </m:ctrlPr>
                      </m:dPr>
                      <m:e>
                        <m:sSub>
                          <m:sSubPr>
                            <m:ctrlPr>
                              <a:rPr lang="zh-CN" altLang="zh-CN" i="1"/>
                            </m:ctrlPr>
                          </m:sSubPr>
                          <m:e>
                            <m:r>
                              <a:rPr lang="en-US" altLang="zh-CN" i="1"/>
                              <m:t>𝜔</m:t>
                            </m:r>
                          </m:e>
                          <m:sub>
                            <m:r>
                              <a:rPr lang="en-US" altLang="zh-CN" i="1"/>
                              <m:t>𝑘</m:t>
                            </m:r>
                          </m:sub>
                        </m:sSub>
                      </m:e>
                    </m:d>
                  </m:oMath>
                </a14:m>
                <a:r>
                  <a:rPr lang="zh-CN" altLang="zh-CN" dirty="0"/>
                  <a:t>的主对角线元素的模都为</a:t>
                </a:r>
                <a:r>
                  <a:rPr lang="en-US" altLang="zh-CN" dirty="0"/>
                  <a:t>1</a:t>
                </a:r>
                <a:r>
                  <a:rPr lang="zh-CN" altLang="zh-CN" dirty="0"/>
                  <a:t>，而非主对角元素的模都</a:t>
                </a:r>
                <a:r>
                  <a:rPr lang="zh-CN" altLang="en-US" dirty="0"/>
                  <a:t>（远）</a:t>
                </a:r>
                <a:r>
                  <a:rPr lang="zh-CN" altLang="zh-CN" dirty="0"/>
                  <a:t>小于</a:t>
                </a:r>
                <a:r>
                  <a:rPr lang="en-US" altLang="zh-CN" dirty="0"/>
                  <a:t>1</a:t>
                </a:r>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2"/>
                <a:stretch>
                  <a:fillRect l="-1797" t="-124" r="-9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572000" y="1685678"/>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若</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smtClean="0">
                        <a:latin typeface="Cambria Math" panose="02040503050406030204" pitchFamily="18" charset="0"/>
                      </a:rPr>
                      <m:t>,</m:t>
                    </m:r>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b="0" i="1" smtClean="0">
                                <a:latin typeface="Cambria Math" panose="02040503050406030204" pitchFamily="18" charset="0"/>
                              </a:rPr>
                              <m:t>+1</m:t>
                            </m:r>
                          </m:sub>
                        </m:sSub>
                      </m:e>
                    </m:d>
                  </m:oMath>
                </a14:m>
                <a:r>
                  <a:rPr lang="zh-CN" altLang="en-US" dirty="0"/>
                  <a:t>顺序正确，则若频率点间隔不大，</a:t>
                </a:r>
                <a:r>
                  <a:rPr lang="en-US" altLang="zh-CN" b="1" dirty="0"/>
                  <a:t> </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oMath>
                </a14:m>
                <a:r>
                  <a:rPr lang="zh-CN" altLang="en-US" dirty="0"/>
                  <a:t>与</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应比较接近，从而矩阵</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m:oMathPara>
                </a14:m>
                <a:endParaRPr lang="en-US" altLang="zh-CN" b="1" dirty="0"/>
              </a:p>
              <a:p>
                <a:pPr marL="0" indent="0">
                  <a:buNone/>
                </a:pPr>
                <a:r>
                  <a:rPr lang="zh-CN" altLang="en-US" dirty="0"/>
                  <a:t>也具有类似</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的</a:t>
                </a:r>
                <a:r>
                  <a:rPr lang="zh-CN" altLang="en-US" b="1" dirty="0"/>
                  <a:t>性质</a:t>
                </a:r>
                <a:endParaRPr lang="en-US" altLang="zh-CN" b="1" dirty="0"/>
              </a:p>
              <a:p>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的主对角元素的模之和最大（接近</a:t>
                </a:r>
                <a:r>
                  <a:rPr lang="en-US" altLang="zh-CN" dirty="0"/>
                  <a:t>1</a:t>
                </a:r>
                <a:r>
                  <a:rPr lang="zh-CN" altLang="en-US" dirty="0"/>
                  <a:t>）</a:t>
                </a:r>
                <a:endParaRPr lang="en-US" altLang="zh-CN" dirty="0"/>
              </a:p>
              <a:p>
                <a:r>
                  <a:rPr lang="zh-CN" altLang="en-US" dirty="0"/>
                  <a:t>举例：若用</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t>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oMath>
                </a14:m>
                <a:r>
                  <a:rPr lang="zh-CN" altLang="en-US" dirty="0"/>
                  <a:t>处每个</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dirty="0"/>
                  <a:t>做内积，发现</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𝝃</m:t>
                          </m:r>
                        </m:e>
                        <m:sub>
                          <m:r>
                            <a:rPr lang="en-US" altLang="zh-CN" i="1">
                              <a:latin typeface="Cambria Math" panose="02040503050406030204" pitchFamily="18" charset="0"/>
                            </a:rPr>
                            <m:t>1</m:t>
                          </m:r>
                        </m:sub>
                        <m:sup>
                          <m:r>
                            <m:rPr>
                              <m:sty m:val="p"/>
                            </m:rPr>
                            <a:rPr lang="en-US" altLang="zh-CN" b="0" i="0" smtClean="0">
                              <a:latin typeface="Cambria Math" panose="02040503050406030204" pitchFamily="18" charset="0"/>
                            </a:rPr>
                            <m:t>H</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m:oMathPara>
                </a14:m>
                <a:endParaRPr lang="en-US" altLang="zh-CN" dirty="0"/>
              </a:p>
              <a:p>
                <a:pPr marL="0" indent="0">
                  <a:buNone/>
                </a:pPr>
                <a:r>
                  <a:rPr lang="zh-CN" altLang="en-US" dirty="0"/>
                  <a:t>的模为最大，则</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oMath>
                </a14:m>
                <a:r>
                  <a:rPr lang="zh-CN" altLang="en-US" dirty="0"/>
                  <a:t>应换到第</a:t>
                </a:r>
                <a14:m>
                  <m:oMath xmlns:m="http://schemas.openxmlformats.org/officeDocument/2006/math">
                    <m:r>
                      <a:rPr lang="en-US" altLang="zh-CN" i="1" dirty="0">
                        <a:latin typeface="Cambria Math" panose="02040503050406030204" pitchFamily="18" charset="0"/>
                      </a:rPr>
                      <m:t>𝑁</m:t>
                    </m:r>
                  </m:oMath>
                </a14:m>
                <a:r>
                  <a:rPr lang="zh-CN" altLang="en-US" dirty="0"/>
                  <a:t>列</a:t>
                </a:r>
                <a:endParaRPr lang="en-US" altLang="zh-CN" dirty="0"/>
              </a:p>
            </p:txBody>
          </p:sp>
        </mc:Choice>
        <mc:Fallback>
          <p:sp>
            <p:nvSpPr>
              <p:cNvPr id="9" name="内容占位符 6">
                <a:extLst>
                  <a:ext uri="{FF2B5EF4-FFF2-40B4-BE49-F238E27FC236}">
                    <a16:creationId xmlns:a16="http://schemas.microsoft.com/office/drawing/2014/main" id="{3451D9BC-D7D8-4FD1-94D7-0914EE1555FA}"/>
                  </a:ext>
                </a:extLst>
              </p:cNvPr>
              <p:cNvSpPr txBox="1">
                <a:spLocks noRot="1" noChangeAspect="1" noMove="1" noResize="1" noEditPoints="1" noAdjustHandles="1" noChangeArrowheads="1" noChangeShapeType="1" noTextEdit="1"/>
              </p:cNvSpPr>
              <p:nvPr/>
            </p:nvSpPr>
            <p:spPr>
              <a:xfrm>
                <a:off x="4572000" y="1685678"/>
                <a:ext cx="4077974" cy="4921498"/>
              </a:xfrm>
              <a:prstGeom prst="rect">
                <a:avLst/>
              </a:prstGeom>
              <a:blipFill>
                <a:blip r:embed="rId3"/>
                <a:stretch>
                  <a:fillRect l="-1644" t="-124" r="-5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044543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EE35B34-1489-4D35-8117-83CFBDA24847}"/>
              </a:ext>
            </a:extLst>
          </p:cNvPr>
          <p:cNvPicPr>
            <a:picLocks noChangeAspect="1"/>
          </p:cNvPicPr>
          <p:nvPr/>
        </p:nvPicPr>
        <p:blipFill>
          <a:blip r:embed="rId2"/>
          <a:stretch>
            <a:fillRect/>
          </a:stretch>
        </p:blipFill>
        <p:spPr>
          <a:xfrm>
            <a:off x="3878529" y="1133837"/>
            <a:ext cx="5112048" cy="3834036"/>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如何实现模式追踪？</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15</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r>
                  <a:rPr lang="zh-CN" altLang="en-US" dirty="0">
                    <a:latin typeface="Cambria Math" panose="02040503050406030204" pitchFamily="18" charset="0"/>
                  </a:rPr>
                  <a:t>考察特征向量矩阵</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r>
                      <a:rPr lang="en-US" altLang="zh-CN" i="1">
                        <a:latin typeface="Cambria Math" panose="02040503050406030204" pitchFamily="18" charset="0"/>
                      </a:rPr>
                      <m:t>=</m:t>
                    </m:r>
                    <m:r>
                      <a:rPr lang="en-US" altLang="zh-CN" b="1" i="1">
                        <a:latin typeface="Cambria Math" panose="02040503050406030204" pitchFamily="18" charset="0"/>
                      </a:rPr>
                      <m:t>𝑬</m:t>
                    </m:r>
                  </m:oMath>
                </a14:m>
                <a:endParaRPr lang="en-US" altLang="zh-CN"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𝑬</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𝜔</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zh-CN" altLang="zh-CN" i="1"/>
                              </m:ctrlPr>
                            </m:sSubPr>
                            <m:e>
                              <m:r>
                                <a:rPr lang="en-US" altLang="zh-CN" b="1" i="1"/>
                                <m:t>𝝃</m:t>
                              </m:r>
                            </m:e>
                            <m:sub>
                              <m:r>
                                <a:rPr lang="en-US" altLang="zh-CN" i="1"/>
                                <m:t>1</m:t>
                              </m:r>
                            </m:sub>
                          </m:sSub>
                          <m:r>
                            <a:rPr lang="en-US" altLang="zh-CN" i="1"/>
                            <m:t>,</m:t>
                          </m:r>
                          <m:sSub>
                            <m:sSubPr>
                              <m:ctrlPr>
                                <a:rPr lang="zh-CN" altLang="zh-CN" i="1"/>
                              </m:ctrlPr>
                            </m:sSubPr>
                            <m:e>
                              <m:r>
                                <a:rPr lang="en-US" altLang="zh-CN" b="1" i="1"/>
                                <m:t>𝝃</m:t>
                              </m:r>
                            </m:e>
                            <m:sub>
                              <m:r>
                                <a:rPr lang="en-US" altLang="zh-CN" i="1"/>
                                <m:t>2</m:t>
                              </m:r>
                            </m:sub>
                          </m:sSub>
                          <m:r>
                            <a:rPr lang="en-US" altLang="zh-CN" i="1"/>
                            <m:t>,⋯,</m:t>
                          </m:r>
                          <m:sSub>
                            <m:sSubPr>
                              <m:ctrlPr>
                                <a:rPr lang="zh-CN" altLang="zh-CN" i="1"/>
                              </m:ctrlPr>
                            </m:sSubPr>
                            <m:e>
                              <m:r>
                                <a:rPr lang="en-US" altLang="zh-CN" b="1" i="1"/>
                                <m:t>𝝃</m:t>
                              </m:r>
                            </m:e>
                            <m:sub>
                              <m:r>
                                <a:rPr lang="en-US" altLang="zh-CN" i="1"/>
                                <m:t>𝑁</m:t>
                              </m:r>
                            </m:sub>
                          </m:sSub>
                        </m:e>
                      </m:d>
                    </m:oMath>
                  </m:oMathPara>
                </a14:m>
                <a:endParaRPr lang="en-US" altLang="zh-CN" dirty="0"/>
              </a:p>
              <a:p>
                <a:r>
                  <a:rPr lang="zh-CN" altLang="en-US" dirty="0"/>
                  <a:t>若特征向量已归一化，则由</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oMath>
                </a14:m>
                <a:r>
                  <a:rPr lang="zh-CN" altLang="en-US" dirty="0"/>
                  <a:t>线性无关，知</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r>
                        <a:rPr lang="en-US" altLang="zh-CN">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rPr>
                          </m:ctrlPr>
                        </m:dPr>
                        <m:e>
                          <m:eqArr>
                            <m:eqArrPr>
                              <m:ctrlPr>
                                <a:rPr lang="zh-CN" altLang="zh-CN" i="1">
                                  <a:latin typeface="Cambria Math" panose="02040503050406030204" pitchFamily="18" charset="0"/>
                                  <a:ea typeface="Cambria Math" panose="02040503050406030204" pitchFamily="18" charset="0"/>
                                </a:rPr>
                              </m:ctrlPr>
                            </m:eqArrPr>
                            <m:e>
                              <m:r>
                                <a:rPr lang="en-US" altLang="zh-CN">
                                  <a:latin typeface="Cambria Math" panose="02040503050406030204" pitchFamily="18" charset="0"/>
                                  <a:ea typeface="宋体" panose="02010600030101010101" pitchFamily="2" charset="-122"/>
                                  <a:cs typeface="Times New Roman" panose="02020603050405020304" pitchFamily="18" charset="0"/>
                                </a:rPr>
                                <m:t>1,  &amp;</m:t>
                              </m:r>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a:latin typeface="Cambria Math" panose="02040503050406030204" pitchFamily="18" charset="0"/>
                                  <a:ea typeface="宋体" panose="02010600030101010101" pitchFamily="2" charset="-122"/>
                                  <a:cs typeface="Times New Roman" panose="02020603050405020304" pitchFamily="18" charset="0"/>
                                </a:rPr>
                                <m:t>,  &amp;</m:t>
                              </m:r>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𝑗</m:t>
                              </m:r>
                            </m:e>
                          </m:eqArr>
                        </m:e>
                      </m:d>
                    </m:oMath>
                  </m:oMathPara>
                </a14:m>
                <a:endParaRPr lang="en-US" altLang="zh-CN" dirty="0"/>
              </a:p>
              <a:p>
                <a14:m>
                  <m:oMath xmlns:m="http://schemas.openxmlformats.org/officeDocument/2006/math">
                    <m:sSup>
                      <m:sSupPr>
                        <m:ctrlPr>
                          <a:rPr lang="zh-CN" altLang="zh-CN" i="1"/>
                        </m:ctrlPr>
                      </m:sSupPr>
                      <m:e>
                        <m:r>
                          <a:rPr lang="en-US" altLang="zh-CN" b="1" i="1"/>
                          <m:t>𝑬</m:t>
                        </m:r>
                      </m:e>
                      <m:sup>
                        <m:r>
                          <m:rPr>
                            <m:sty m:val="p"/>
                          </m:rPr>
                          <a:rPr lang="en-US" altLang="zh-CN"/>
                          <m:t>H</m:t>
                        </m:r>
                      </m:sup>
                    </m:sSup>
                    <m:d>
                      <m:dPr>
                        <m:ctrlPr>
                          <a:rPr lang="zh-CN" altLang="zh-CN" b="1" i="1"/>
                        </m:ctrlPr>
                      </m:dPr>
                      <m:e>
                        <m:sSub>
                          <m:sSubPr>
                            <m:ctrlPr>
                              <a:rPr lang="zh-CN" altLang="zh-CN" i="1"/>
                            </m:ctrlPr>
                          </m:sSubPr>
                          <m:e>
                            <m:r>
                              <a:rPr lang="en-US" altLang="zh-CN" i="1"/>
                              <m:t>𝜔</m:t>
                            </m:r>
                          </m:e>
                          <m:sub>
                            <m:r>
                              <a:rPr lang="en-US" altLang="zh-CN" i="1"/>
                              <m:t>𝑘</m:t>
                            </m:r>
                          </m:sub>
                        </m:sSub>
                      </m:e>
                    </m:d>
                    <m:r>
                      <a:rPr lang="en-US" altLang="zh-CN" b="1" i="1"/>
                      <m:t>𝑬</m:t>
                    </m:r>
                    <m:d>
                      <m:dPr>
                        <m:ctrlPr>
                          <a:rPr lang="zh-CN" altLang="zh-CN" b="1" i="1"/>
                        </m:ctrlPr>
                      </m:dPr>
                      <m:e>
                        <m:sSub>
                          <m:sSubPr>
                            <m:ctrlPr>
                              <a:rPr lang="zh-CN" altLang="zh-CN" i="1"/>
                            </m:ctrlPr>
                          </m:sSubPr>
                          <m:e>
                            <m:r>
                              <a:rPr lang="en-US" altLang="zh-CN" i="1"/>
                              <m:t>𝜔</m:t>
                            </m:r>
                          </m:e>
                          <m:sub>
                            <m:r>
                              <a:rPr lang="en-US" altLang="zh-CN" i="1"/>
                              <m:t>𝑘</m:t>
                            </m:r>
                          </m:sub>
                        </m:sSub>
                      </m:e>
                    </m:d>
                  </m:oMath>
                </a14:m>
                <a:r>
                  <a:rPr lang="zh-CN" altLang="zh-CN" dirty="0"/>
                  <a:t>的主对角线元素的模都为</a:t>
                </a:r>
                <a:r>
                  <a:rPr lang="en-US" altLang="zh-CN" dirty="0"/>
                  <a:t>1</a:t>
                </a:r>
                <a:r>
                  <a:rPr lang="zh-CN" altLang="zh-CN" dirty="0"/>
                  <a:t>，而非主对角元素的模都</a:t>
                </a:r>
                <a:r>
                  <a:rPr lang="zh-CN" altLang="en-US" dirty="0"/>
                  <a:t>（远）</a:t>
                </a:r>
                <a:r>
                  <a:rPr lang="zh-CN" altLang="zh-CN" dirty="0"/>
                  <a:t>小于</a:t>
                </a:r>
                <a:r>
                  <a:rPr lang="en-US" altLang="zh-CN" dirty="0"/>
                  <a:t>1</a:t>
                </a:r>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3"/>
                <a:stretch>
                  <a:fillRect l="-1797" t="-124" r="-9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B89F81D-594C-4023-B154-87041FC774CF}"/>
                  </a:ext>
                </a:extLst>
              </p:cNvPr>
              <p:cNvSpPr txBox="1"/>
              <p:nvPr/>
            </p:nvSpPr>
            <p:spPr>
              <a:xfrm>
                <a:off x="4222196" y="4956357"/>
                <a:ext cx="4931009" cy="1477328"/>
              </a:xfrm>
              <a:prstGeom prst="rect">
                <a:avLst/>
              </a:prstGeom>
              <a:noFill/>
            </p:spPr>
            <p:txBody>
              <a:bodyPr vert="horz" wrap="square" rtlCol="0">
                <a:spAutoFit/>
              </a:bodyPr>
              <a:lstStyle/>
              <a:p>
                <a:pPr algn="ctr"/>
                <a:r>
                  <a:rPr lang="en-US" altLang="zh-CN" b="1" dirty="0"/>
                  <a:t>Hermitian</a:t>
                </a:r>
                <a:r>
                  <a:rPr lang="zh-CN" altLang="en-US" b="1" dirty="0"/>
                  <a:t>内积图：三导体传输线</a:t>
                </a:r>
                <a:endParaRPr lang="en-US" altLang="zh-CN" b="1" dirty="0"/>
              </a:p>
              <a:p>
                <a:r>
                  <a:rPr lang="zh-CN" altLang="en-US" dirty="0"/>
                  <a:t>横坐标：频率 </a:t>
                </a:r>
                <a:r>
                  <a:rPr lang="en-US" altLang="zh-CN" dirty="0"/>
                  <a:t>( Hz )</a:t>
                </a:r>
                <a:r>
                  <a:rPr lang="zh-CN" altLang="en-US" dirty="0"/>
                  <a:t>；纵坐标：内积的模</a:t>
                </a:r>
                <a:endParaRPr lang="en-US" altLang="zh-CN" dirty="0"/>
              </a:p>
              <a:p>
                <a:r>
                  <a:rPr lang="zh-CN" altLang="en-US" dirty="0"/>
                  <a:t>上子图：当前频率位置</a:t>
                </a:r>
                <a:r>
                  <a:rPr lang="en-US" altLang="zh-CN" dirty="0"/>
                  <a:t>1</a:t>
                </a:r>
                <a:r>
                  <a:rPr lang="zh-CN" altLang="en-US" dirty="0"/>
                  <a:t>；</a:t>
                </a:r>
                <a:endParaRPr lang="en-US" altLang="zh-CN" dirty="0"/>
              </a:p>
              <a:p>
                <a:r>
                  <a:rPr lang="zh-CN" altLang="en-US" dirty="0"/>
                  <a:t>下子图：当前频率位置</a:t>
                </a:r>
                <a:r>
                  <a:rPr lang="en-US" altLang="zh-CN" dirty="0"/>
                  <a:t>2</a:t>
                </a:r>
              </a:p>
              <a:p>
                <a:r>
                  <a:rPr lang="zh-CN" altLang="en-US" dirty="0"/>
                  <a:t>蓝：当前位置</a:t>
                </a:r>
                <a14:m>
                  <m:oMath xmlns:m="http://schemas.openxmlformats.org/officeDocument/2006/math">
                    <m:r>
                      <a:rPr lang="en-US" altLang="zh-CN" b="0" i="1" smtClean="0">
                        <a:latin typeface="Cambria Math" panose="02040503050406030204" pitchFamily="18" charset="0"/>
                      </a:rPr>
                      <m:t>∙</m:t>
                    </m:r>
                    <m:r>
                      <a:rPr lang="zh-CN" altLang="en-US" i="1">
                        <a:latin typeface="Cambria Math" panose="02040503050406030204" pitchFamily="18" charset="0"/>
                      </a:rPr>
                      <m:t>位置</m:t>
                    </m:r>
                  </m:oMath>
                </a14:m>
                <a:r>
                  <a:rPr lang="en-US" altLang="zh-CN" dirty="0"/>
                  <a:t>1</a:t>
                </a:r>
                <a:r>
                  <a:rPr lang="zh-CN" altLang="en-US" dirty="0"/>
                  <a:t>；红：当前位置</a:t>
                </a:r>
                <a14:m>
                  <m:oMath xmlns:m="http://schemas.openxmlformats.org/officeDocument/2006/math">
                    <m:r>
                      <a:rPr lang="en-US" altLang="zh-CN" i="1">
                        <a:latin typeface="Cambria Math" panose="02040503050406030204" pitchFamily="18" charset="0"/>
                      </a:rPr>
                      <m:t>∙</m:t>
                    </m:r>
                    <m:r>
                      <a:rPr lang="zh-CN" altLang="en-US" i="1">
                        <a:latin typeface="Cambria Math" panose="02040503050406030204" pitchFamily="18" charset="0"/>
                      </a:rPr>
                      <m:t>位置</m:t>
                    </m:r>
                  </m:oMath>
                </a14:m>
                <a:r>
                  <a:rPr lang="en-US" altLang="zh-CN" dirty="0"/>
                  <a:t>2</a:t>
                </a:r>
                <a:endParaRPr lang="zh-CN" altLang="en-US" dirty="0"/>
              </a:p>
            </p:txBody>
          </p:sp>
        </mc:Choice>
        <mc:Fallback>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222196" y="4956357"/>
                <a:ext cx="4931009" cy="1477328"/>
              </a:xfrm>
              <a:prstGeom prst="rect">
                <a:avLst/>
              </a:prstGeom>
              <a:blipFill>
                <a:blip r:embed="rId4"/>
                <a:stretch>
                  <a:fillRect l="-1112" t="-2066"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976109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基于</a:t>
            </a:r>
            <a:r>
              <a:rPr lang="en-US" altLang="zh-CN" dirty="0"/>
              <a:t>Hermitian</a:t>
            </a:r>
            <a:r>
              <a:rPr lang="zh-CN" altLang="en-US" dirty="0"/>
              <a:t>内积的模式追踪算法</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16</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en-US" altLang="zh-CN" b="1" dirty="0"/>
                  <a:t>Step-1 ( </a:t>
                </a:r>
                <a:r>
                  <a:rPr lang="zh-CN" altLang="en-US" b="1" dirty="0"/>
                  <a:t>算法初始化</a:t>
                </a:r>
                <a:r>
                  <a:rPr lang="en-US" altLang="zh-CN" b="1" dirty="0"/>
                  <a:t> )</a:t>
                </a:r>
              </a:p>
              <a:p>
                <a:pPr lvl="1"/>
                <a:r>
                  <a:rPr lang="zh-CN" altLang="en-US" dirty="0"/>
                  <a:t>求</a:t>
                </a:r>
                <a14:m>
                  <m:oMath xmlns:m="http://schemas.openxmlformats.org/officeDocument/2006/math">
                    <m:r>
                      <a:rPr lang="en-US" altLang="zh-CN" b="1" i="1"/>
                      <m:t>𝑬</m:t>
                    </m:r>
                    <m:r>
                      <a:rPr lang="en-US" altLang="zh-CN" i="1"/>
                      <m:t>(</m:t>
                    </m:r>
                    <m:sSub>
                      <m:sSubPr>
                        <m:ctrlPr>
                          <a:rPr lang="zh-CN" altLang="zh-CN" i="1"/>
                        </m:ctrlPr>
                      </m:sSubPr>
                      <m:e>
                        <m:r>
                          <a:rPr lang="en-US" altLang="zh-CN" i="1"/>
                          <m:t>𝜔</m:t>
                        </m:r>
                      </m:e>
                      <m:sub>
                        <m:r>
                          <a:rPr lang="en-US" altLang="zh-CN" i="1"/>
                          <m:t>0</m:t>
                        </m:r>
                      </m:sub>
                    </m:sSub>
                    <m:r>
                      <a:rPr lang="en-US" altLang="zh-CN" i="1"/>
                      <m:t>)</m:t>
                    </m:r>
                  </m:oMath>
                </a14:m>
                <a:r>
                  <a:rPr lang="zh-CN" altLang="zh-CN" dirty="0"/>
                  <a:t>和</a:t>
                </a:r>
                <a14:m>
                  <m:oMath xmlns:m="http://schemas.openxmlformats.org/officeDocument/2006/math">
                    <m:r>
                      <m:rPr>
                        <m:sty m:val="p"/>
                      </m:rPr>
                      <a:rPr lang="en-US" altLang="zh-CN"/>
                      <m:t>PV</m:t>
                    </m:r>
                    <m:d>
                      <m:dPr>
                        <m:ctrlPr>
                          <a:rPr lang="zh-CN" altLang="zh-CN" i="1"/>
                        </m:ctrlPr>
                      </m:dPr>
                      <m:e>
                        <m:r>
                          <a:rPr lang="en-US" altLang="zh-CN" b="1" i="1"/>
                          <m:t>𝜸</m:t>
                        </m:r>
                        <m:d>
                          <m:dPr>
                            <m:ctrlPr>
                              <a:rPr lang="zh-CN" altLang="zh-CN" b="1" i="1"/>
                            </m:ctrlPr>
                          </m:dPr>
                          <m:e>
                            <m:sSub>
                              <m:sSubPr>
                                <m:ctrlPr>
                                  <a:rPr lang="zh-CN" altLang="zh-CN" i="1"/>
                                </m:ctrlPr>
                              </m:sSubPr>
                              <m:e>
                                <m:r>
                                  <a:rPr lang="en-US" altLang="zh-CN" i="1"/>
                                  <m:t>𝜔</m:t>
                                </m:r>
                              </m:e>
                              <m:sub>
                                <m:r>
                                  <a:rPr lang="en-US" altLang="zh-CN" i="1"/>
                                  <m:t>0</m:t>
                                </m:r>
                              </m:sub>
                            </m:sSub>
                          </m:e>
                        </m:d>
                      </m:e>
                    </m:d>
                  </m:oMath>
                </a14:m>
                <a:r>
                  <a:rPr lang="zh-CN" altLang="en-US" dirty="0"/>
                  <a:t>，</a:t>
                </a:r>
                <a:endParaRPr lang="en-US" altLang="zh-CN" dirty="0"/>
              </a:p>
              <a:p>
                <a:pPr lvl="1"/>
                <a:r>
                  <a:rPr lang="zh-CN" altLang="en-US" dirty="0"/>
                  <a:t>令</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=1</m:t>
                    </m:r>
                  </m:oMath>
                </a14:m>
                <a:endParaRPr lang="en-US" altLang="zh-CN" dirty="0"/>
              </a:p>
              <a:p>
                <a:r>
                  <a:rPr lang="en-US" altLang="zh-CN" b="1" dirty="0"/>
                  <a:t>Step-2 ( </a:t>
                </a:r>
                <a:r>
                  <a:rPr lang="zh-CN" altLang="en-US" b="1" dirty="0"/>
                  <a:t>当前频率点初始化</a:t>
                </a:r>
                <a:r>
                  <a:rPr lang="en-US" altLang="zh-CN" b="1" dirty="0"/>
                  <a:t> )</a:t>
                </a:r>
              </a:p>
              <a:p>
                <a:pPr lvl="1"/>
                <a:r>
                  <a:rPr lang="zh-CN" altLang="en-US" dirty="0"/>
                  <a:t>求</a:t>
                </a:r>
                <a14:m>
                  <m:oMath xmlns:m="http://schemas.openxmlformats.org/officeDocument/2006/math">
                    <m:r>
                      <a:rPr lang="en-US" altLang="zh-CN" b="1" i="1"/>
                      <m:t>𝑬</m:t>
                    </m:r>
                    <m:r>
                      <a:rPr lang="en-US" altLang="zh-CN" i="1"/>
                      <m:t>(</m:t>
                    </m:r>
                    <m:sSub>
                      <m:sSubPr>
                        <m:ctrlPr>
                          <a:rPr lang="zh-CN" altLang="zh-CN" i="1"/>
                        </m:ctrlPr>
                      </m:sSubPr>
                      <m:e>
                        <m:r>
                          <a:rPr lang="en-US" altLang="zh-CN" i="1"/>
                          <m:t>𝜔</m:t>
                        </m:r>
                      </m:e>
                      <m:sub>
                        <m:r>
                          <a:rPr lang="en-US" altLang="zh-CN" i="1"/>
                          <m:t>𝑘</m:t>
                        </m:r>
                      </m:sub>
                    </m:sSub>
                    <m:r>
                      <a:rPr lang="en-US" altLang="zh-CN" i="1"/>
                      <m:t>)</m:t>
                    </m:r>
                  </m:oMath>
                </a14:m>
                <a:r>
                  <a:rPr lang="zh-CN" altLang="zh-CN" dirty="0"/>
                  <a:t>和</a:t>
                </a:r>
                <a14:m>
                  <m:oMath xmlns:m="http://schemas.openxmlformats.org/officeDocument/2006/math">
                    <m:r>
                      <m:rPr>
                        <m:sty m:val="p"/>
                      </m:rPr>
                      <a:rPr lang="en-US" altLang="zh-CN"/>
                      <m:t>PV</m:t>
                    </m:r>
                    <m:d>
                      <m:dPr>
                        <m:ctrlPr>
                          <a:rPr lang="zh-CN" altLang="zh-CN" i="1"/>
                        </m:ctrlPr>
                      </m:dPr>
                      <m:e>
                        <m:r>
                          <a:rPr lang="en-US" altLang="zh-CN" b="1" i="1"/>
                          <m:t>𝜸</m:t>
                        </m:r>
                        <m:d>
                          <m:dPr>
                            <m:ctrlPr>
                              <a:rPr lang="zh-CN" altLang="zh-CN" b="1" i="1"/>
                            </m:ctrlPr>
                          </m:dPr>
                          <m:e>
                            <m:sSub>
                              <m:sSubPr>
                                <m:ctrlPr>
                                  <a:rPr lang="zh-CN" altLang="zh-CN" i="1"/>
                                </m:ctrlPr>
                              </m:sSubPr>
                              <m:e>
                                <m:r>
                                  <a:rPr lang="en-US" altLang="zh-CN" i="1"/>
                                  <m:t>𝜔</m:t>
                                </m:r>
                              </m:e>
                              <m:sub>
                                <m:r>
                                  <a:rPr lang="en-US" altLang="zh-CN" i="1"/>
                                  <m:t>𝑘</m:t>
                                </m:r>
                              </m:sub>
                            </m:sSub>
                          </m:e>
                        </m:d>
                      </m:e>
                    </m:d>
                  </m:oMath>
                </a14:m>
                <a:endParaRPr lang="en-US" altLang="zh-CN" dirty="0"/>
              </a:p>
              <a:p>
                <a:r>
                  <a:rPr lang="en-US" altLang="zh-CN" b="1" dirty="0"/>
                  <a:t>Step-3 ( </a:t>
                </a:r>
                <a:r>
                  <a:rPr lang="zh-CN" altLang="en-US" b="1" dirty="0"/>
                  <a:t>计算</a:t>
                </a:r>
                <a:r>
                  <a:rPr lang="en-US" altLang="zh-CN" b="1" dirty="0"/>
                  <a:t>Hermitian</a:t>
                </a:r>
                <a:r>
                  <a:rPr lang="zh-CN" altLang="en-US" b="1" dirty="0"/>
                  <a:t>内积</a:t>
                </a:r>
                <a:r>
                  <a:rPr lang="en-US" altLang="zh-CN" b="1" dirty="0"/>
                  <a:t> )</a:t>
                </a:r>
              </a:p>
              <a:p>
                <a:pPr lvl="1"/>
                <a:r>
                  <a:rPr lang="zh-CN" altLang="en-US" dirty="0"/>
                  <a:t>求</a:t>
                </a:r>
                <a14:m>
                  <m:oMath xmlns:m="http://schemas.openxmlformats.org/officeDocument/2006/math">
                    <m:sSup>
                      <m:sSupPr>
                        <m:ctrlPr>
                          <a:rPr lang="zh-CN" altLang="zh-CN" b="1" i="1"/>
                        </m:ctrlPr>
                      </m:sSupPr>
                      <m:e>
                        <m:r>
                          <a:rPr lang="en-US" altLang="zh-CN" b="1" i="1"/>
                          <m:t>𝑬</m:t>
                        </m:r>
                      </m:e>
                      <m:sup>
                        <m:r>
                          <m:rPr>
                            <m:sty m:val="p"/>
                          </m:rPr>
                          <a:rPr lang="en-US" altLang="zh-CN"/>
                          <m:t>H</m:t>
                        </m:r>
                      </m:sup>
                    </m:sSup>
                    <m:d>
                      <m:dPr>
                        <m:ctrlPr>
                          <a:rPr lang="zh-CN" altLang="zh-CN" i="1"/>
                        </m:ctrlPr>
                      </m:dPr>
                      <m:e>
                        <m:sSub>
                          <m:sSubPr>
                            <m:ctrlPr>
                              <a:rPr lang="zh-CN" altLang="zh-CN" i="1"/>
                            </m:ctrlPr>
                          </m:sSubPr>
                          <m:e>
                            <m:r>
                              <a:rPr lang="en-US" altLang="zh-CN" i="1"/>
                              <m:t>𝜔</m:t>
                            </m:r>
                          </m:e>
                          <m:sub>
                            <m:r>
                              <a:rPr lang="en-US" altLang="zh-CN" i="1"/>
                              <m:t>𝑘</m:t>
                            </m:r>
                          </m:sub>
                        </m:sSub>
                      </m:e>
                    </m:d>
                    <m:r>
                      <a:rPr lang="en-US" altLang="zh-CN" b="1" i="1"/>
                      <m:t>𝑬</m:t>
                    </m:r>
                    <m:d>
                      <m:dPr>
                        <m:ctrlPr>
                          <a:rPr lang="zh-CN" altLang="zh-CN" i="1"/>
                        </m:ctrlPr>
                      </m:dPr>
                      <m:e>
                        <m:sSub>
                          <m:sSubPr>
                            <m:ctrlPr>
                              <a:rPr lang="zh-CN" altLang="zh-CN" i="1"/>
                            </m:ctrlPr>
                          </m:sSubPr>
                          <m:e>
                            <m:r>
                              <a:rPr lang="en-US" altLang="zh-CN" i="1"/>
                              <m:t>𝜔</m:t>
                            </m:r>
                          </m:e>
                          <m:sub>
                            <m:r>
                              <a:rPr lang="en-US" altLang="zh-CN" i="1"/>
                              <m:t>𝑘</m:t>
                            </m:r>
                            <m:r>
                              <a:rPr lang="zh-CN" altLang="en-US" i="1"/>
                              <m:t>−</m:t>
                            </m:r>
                            <m:r>
                              <a:rPr lang="en-US" altLang="zh-CN"/>
                              <m:t>1</m:t>
                            </m:r>
                          </m:sub>
                        </m:sSub>
                      </m:e>
                    </m:d>
                  </m:oMath>
                </a14:m>
                <a:endParaRPr lang="en-US" altLang="zh-CN" dirty="0"/>
              </a:p>
              <a:p>
                <a:r>
                  <a:rPr lang="en-US" altLang="zh-CN" b="1" dirty="0"/>
                  <a:t>Step-4 ( </a:t>
                </a:r>
                <a:r>
                  <a:rPr lang="zh-CN" altLang="en-US" b="1" dirty="0"/>
                  <a:t>当前频率点重排</a:t>
                </a:r>
                <a:r>
                  <a:rPr lang="en-US" altLang="zh-CN" b="1" dirty="0"/>
                  <a:t> )</a:t>
                </a:r>
              </a:p>
              <a:p>
                <a:pPr lvl="1"/>
                <a:r>
                  <a:rPr lang="zh-CN" altLang="en-US" dirty="0"/>
                  <a:t>对</a:t>
                </a:r>
                <a14:m>
                  <m:oMath xmlns:m="http://schemas.openxmlformats.org/officeDocument/2006/math">
                    <m:r>
                      <a:rPr lang="en-US" altLang="zh-CN" b="1" i="1">
                        <a:latin typeface="Cambria Math" panose="02040503050406030204" pitchFamily="18" charset="0"/>
                      </a:rPr>
                      <m:t>𝑬</m:t>
                    </m:r>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r>
                      <a:rPr lang="en-US" altLang="zh-CN" b="0" i="1">
                        <a:latin typeface="Cambria Math" panose="02040503050406030204" pitchFamily="18" charset="0"/>
                      </a:rPr>
                      <m:t>)</m:t>
                    </m:r>
                    <m:r>
                      <m:rPr>
                        <m:nor/>
                      </m:rPr>
                      <a:rPr lang="zh-CN" altLang="zh-CN" dirty="0"/>
                      <m:t>和</m:t>
                    </m:r>
                    <m:r>
                      <a:rPr lang="en-US" altLang="zh-CN" b="0" i="1">
                        <a:latin typeface="Cambria Math" panose="02040503050406030204" pitchFamily="18" charset="0"/>
                      </a:rPr>
                      <m:t>𝑃𝑉</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e>
                        </m:d>
                      </m:e>
                    </m:d>
                  </m:oMath>
                </a14:m>
                <a:r>
                  <a:rPr lang="zh-CN" altLang="en-US" dirty="0"/>
                  <a:t>重排</a:t>
                </a:r>
                <a:endParaRPr lang="en-US" altLang="zh-CN" dirty="0"/>
              </a:p>
              <a:p>
                <a:r>
                  <a:rPr lang="en-US" altLang="zh-CN" b="1" dirty="0"/>
                  <a:t>Step-5 ( </a:t>
                </a:r>
                <a:r>
                  <a:rPr lang="zh-CN" altLang="en-US" b="1" dirty="0"/>
                  <a:t>判终止条件</a:t>
                </a:r>
                <a:r>
                  <a:rPr lang="en-US" altLang="zh-CN" b="1" dirty="0"/>
                  <a:t> )</a:t>
                </a:r>
              </a:p>
              <a:p>
                <a:pPr lvl="1"/>
                <a:r>
                  <a:rPr lang="zh-CN" altLang="en-US" dirty="0"/>
                  <a:t>否则</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，转</a:t>
                </a:r>
                <a:r>
                  <a:rPr lang="en-US" altLang="zh-CN" dirty="0"/>
                  <a:t>Step-2</a:t>
                </a:r>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3"/>
                <a:stretch>
                  <a:fillRect l="-1797" t="-12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B89F81D-594C-4023-B154-87041FC774CF}"/>
              </a:ext>
            </a:extLst>
          </p:cNvPr>
          <p:cNvSpPr txBox="1"/>
          <p:nvPr/>
        </p:nvSpPr>
        <p:spPr>
          <a:xfrm>
            <a:off x="4275810" y="6173334"/>
            <a:ext cx="4677945" cy="369332"/>
          </a:xfrm>
          <a:prstGeom prst="rect">
            <a:avLst/>
          </a:prstGeom>
          <a:noFill/>
        </p:spPr>
        <p:txBody>
          <a:bodyPr vert="horz" wrap="square" rtlCol="0">
            <a:spAutoFit/>
          </a:bodyPr>
          <a:lstStyle/>
          <a:p>
            <a:pPr algn="ctr"/>
            <a:r>
              <a:rPr lang="zh-CN" altLang="en-US" b="1" dirty="0"/>
              <a:t>基于</a:t>
            </a:r>
            <a:r>
              <a:rPr lang="en-US" altLang="zh-CN" b="1" dirty="0"/>
              <a:t>Hermitian</a:t>
            </a:r>
            <a:r>
              <a:rPr lang="zh-CN" altLang="en-US" b="1" dirty="0"/>
              <a:t>内积的模式追踪算法</a:t>
            </a:r>
            <a:endParaRPr lang="en-US" altLang="zh-CN" b="1" dirty="0"/>
          </a:p>
        </p:txBody>
      </p:sp>
      <p:sp>
        <p:nvSpPr>
          <p:cNvPr id="8" name="Rectangle 4">
            <a:extLst>
              <a:ext uri="{FF2B5EF4-FFF2-40B4-BE49-F238E27FC236}">
                <a16:creationId xmlns:a16="http://schemas.microsoft.com/office/drawing/2014/main" id="{F8E6BC14-6499-4378-8291-810A5DD391E4}"/>
              </a:ext>
            </a:extLst>
          </p:cNvPr>
          <p:cNvSpPr>
            <a:spLocks noChangeArrowheads="1"/>
          </p:cNvSpPr>
          <p:nvPr/>
        </p:nvSpPr>
        <p:spPr bwMode="auto">
          <a:xfrm>
            <a:off x="4572000" y="175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hlinkClick r:id="rId4" action="ppaction://hlinksldjump" tooltip="返回"/>
            <a:extLst>
              <a:ext uri="{FF2B5EF4-FFF2-40B4-BE49-F238E27FC236}">
                <a16:creationId xmlns:a16="http://schemas.microsoft.com/office/drawing/2014/main" id="{4F5A8453-B726-4AAB-8296-5F63A6805972}"/>
              </a:ext>
            </a:extLst>
          </p:cNvPr>
          <p:cNvGraphicFramePr>
            <a:graphicFrameLocks noChangeAspect="1"/>
          </p:cNvGraphicFramePr>
          <p:nvPr>
            <p:extLst>
              <p:ext uri="{D42A27DB-BD31-4B8C-83A1-F6EECF244321}">
                <p14:modId xmlns:p14="http://schemas.microsoft.com/office/powerpoint/2010/main" val="1091679291"/>
              </p:ext>
            </p:extLst>
          </p:nvPr>
        </p:nvGraphicFramePr>
        <p:xfrm>
          <a:off x="4011956" y="1685678"/>
          <a:ext cx="4985269" cy="4473809"/>
        </p:xfrm>
        <a:graphic>
          <a:graphicData uri="http://schemas.openxmlformats.org/presentationml/2006/ole">
            <mc:AlternateContent xmlns:mc="http://schemas.openxmlformats.org/markup-compatibility/2006">
              <mc:Choice xmlns:v="urn:schemas-microsoft-com:vml" Requires="v">
                <p:oleObj spid="_x0000_s6175" name="Visio" r:id="rId5" imgW="4372068" imgH="3919404" progId="Visio.Drawing.15">
                  <p:embed/>
                </p:oleObj>
              </mc:Choice>
              <mc:Fallback>
                <p:oleObj name="Visio" r:id="rId5" imgW="4372068" imgH="3919404"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956" y="1685678"/>
                        <a:ext cx="4985269" cy="4473809"/>
                      </a:xfrm>
                      <a:prstGeom prst="rect">
                        <a:avLst/>
                      </a:prstGeom>
                      <a:noFill/>
                    </p:spPr>
                  </p:pic>
                </p:oleObj>
              </mc:Fallback>
            </mc:AlternateContent>
          </a:graphicData>
        </a:graphic>
      </p:graphicFrame>
    </p:spTree>
    <p:extLst>
      <p:ext uri="{BB962C8B-B14F-4D97-AF65-F5344CB8AC3E}">
        <p14:creationId xmlns:p14="http://schemas.microsoft.com/office/powerpoint/2010/main" val="38970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A32247B-3B21-443B-A458-96A28FC5CFB8}"/>
              </a:ext>
            </a:extLst>
          </p:cNvPr>
          <p:cNvPicPr>
            <a:picLocks noChangeAspect="1"/>
          </p:cNvPicPr>
          <p:nvPr/>
        </p:nvPicPr>
        <p:blipFill>
          <a:blip r:embed="rId2"/>
          <a:stretch>
            <a:fillRect/>
          </a:stretch>
        </p:blipFill>
        <p:spPr>
          <a:xfrm>
            <a:off x="3393201" y="787114"/>
            <a:ext cx="586740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模式追踪 </a:t>
            </a:r>
            <a:r>
              <a:rPr lang="en-US" altLang="zh-CN" dirty="0"/>
              <a:t>+ </a:t>
            </a:r>
            <a:r>
              <a:rPr lang="zh-CN" altLang="en-US" dirty="0"/>
              <a:t>相位解折叠</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17</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en-US" altLang="zh-CN" b="1" dirty="0"/>
                  <a:t>Step-1 ( </a:t>
                </a:r>
                <a:r>
                  <a:rPr lang="zh-CN" altLang="en-US" b="1" dirty="0"/>
                  <a:t>算法初始化</a:t>
                </a:r>
                <a:r>
                  <a:rPr lang="en-US" altLang="zh-CN" b="1" dirty="0"/>
                  <a:t> )</a:t>
                </a:r>
              </a:p>
              <a:p>
                <a:pPr lvl="1"/>
                <a:r>
                  <a:rPr lang="zh-CN" altLang="en-US" dirty="0"/>
                  <a:t>求</a:t>
                </a:r>
                <a14:m>
                  <m:oMath xmlns:m="http://schemas.openxmlformats.org/officeDocument/2006/math">
                    <m:r>
                      <a:rPr lang="en-US" altLang="zh-CN" b="1" i="1"/>
                      <m:t>𝑬</m:t>
                    </m:r>
                    <m:r>
                      <a:rPr lang="en-US" altLang="zh-CN" i="1"/>
                      <m:t>(</m:t>
                    </m:r>
                    <m:sSub>
                      <m:sSubPr>
                        <m:ctrlPr>
                          <a:rPr lang="zh-CN" altLang="zh-CN" i="1"/>
                        </m:ctrlPr>
                      </m:sSubPr>
                      <m:e>
                        <m:r>
                          <a:rPr lang="en-US" altLang="zh-CN" i="1"/>
                          <m:t>𝜔</m:t>
                        </m:r>
                      </m:e>
                      <m:sub>
                        <m:r>
                          <a:rPr lang="en-US" altLang="zh-CN" i="1"/>
                          <m:t>0</m:t>
                        </m:r>
                      </m:sub>
                    </m:sSub>
                    <m:r>
                      <a:rPr lang="en-US" altLang="zh-CN" i="1"/>
                      <m:t>)</m:t>
                    </m:r>
                  </m:oMath>
                </a14:m>
                <a:r>
                  <a:rPr lang="zh-CN" altLang="zh-CN" dirty="0"/>
                  <a:t>和</a:t>
                </a:r>
                <a14:m>
                  <m:oMath xmlns:m="http://schemas.openxmlformats.org/officeDocument/2006/math">
                    <m:r>
                      <m:rPr>
                        <m:sty m:val="p"/>
                      </m:rPr>
                      <a:rPr lang="en-US" altLang="zh-CN"/>
                      <m:t>PV</m:t>
                    </m:r>
                    <m:d>
                      <m:dPr>
                        <m:ctrlPr>
                          <a:rPr lang="zh-CN" altLang="zh-CN" i="1"/>
                        </m:ctrlPr>
                      </m:dPr>
                      <m:e>
                        <m:r>
                          <a:rPr lang="en-US" altLang="zh-CN" b="1" i="1"/>
                          <m:t>𝜸</m:t>
                        </m:r>
                        <m:d>
                          <m:dPr>
                            <m:ctrlPr>
                              <a:rPr lang="zh-CN" altLang="zh-CN" b="1" i="1"/>
                            </m:ctrlPr>
                          </m:dPr>
                          <m:e>
                            <m:sSub>
                              <m:sSubPr>
                                <m:ctrlPr>
                                  <a:rPr lang="zh-CN" altLang="zh-CN" i="1"/>
                                </m:ctrlPr>
                              </m:sSubPr>
                              <m:e>
                                <m:r>
                                  <a:rPr lang="en-US" altLang="zh-CN" i="1"/>
                                  <m:t>𝜔</m:t>
                                </m:r>
                              </m:e>
                              <m:sub>
                                <m:r>
                                  <a:rPr lang="en-US" altLang="zh-CN" i="1"/>
                                  <m:t>0</m:t>
                                </m:r>
                              </m:sub>
                            </m:sSub>
                          </m:e>
                        </m:d>
                      </m:e>
                    </m:d>
                  </m:oMath>
                </a14:m>
                <a:r>
                  <a:rPr lang="zh-CN" altLang="en-US" dirty="0"/>
                  <a:t>，</a:t>
                </a:r>
                <a:endParaRPr lang="en-US" altLang="zh-CN" dirty="0"/>
              </a:p>
              <a:p>
                <a:pPr lvl="1"/>
                <a:r>
                  <a:rPr lang="zh-CN" altLang="en-US" dirty="0"/>
                  <a:t>令</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=1</m:t>
                    </m:r>
                  </m:oMath>
                </a14:m>
                <a:endParaRPr lang="en-US" altLang="zh-CN" dirty="0"/>
              </a:p>
              <a:p>
                <a:r>
                  <a:rPr lang="en-US" altLang="zh-CN" b="1" dirty="0"/>
                  <a:t>Step-2 ( </a:t>
                </a:r>
                <a:r>
                  <a:rPr lang="zh-CN" altLang="en-US" b="1" dirty="0"/>
                  <a:t>当前频率点初始化</a:t>
                </a:r>
                <a:r>
                  <a:rPr lang="en-US" altLang="zh-CN" b="1" dirty="0"/>
                  <a:t> )</a:t>
                </a:r>
              </a:p>
              <a:p>
                <a:pPr lvl="1"/>
                <a:r>
                  <a:rPr lang="zh-CN" altLang="en-US" dirty="0"/>
                  <a:t>求</a:t>
                </a:r>
                <a14:m>
                  <m:oMath xmlns:m="http://schemas.openxmlformats.org/officeDocument/2006/math">
                    <m:r>
                      <a:rPr lang="en-US" altLang="zh-CN" b="1" i="1"/>
                      <m:t>𝑬</m:t>
                    </m:r>
                    <m:r>
                      <a:rPr lang="en-US" altLang="zh-CN" i="1"/>
                      <m:t>(</m:t>
                    </m:r>
                    <m:sSub>
                      <m:sSubPr>
                        <m:ctrlPr>
                          <a:rPr lang="zh-CN" altLang="zh-CN" i="1"/>
                        </m:ctrlPr>
                      </m:sSubPr>
                      <m:e>
                        <m:r>
                          <a:rPr lang="en-US" altLang="zh-CN" i="1"/>
                          <m:t>𝜔</m:t>
                        </m:r>
                      </m:e>
                      <m:sub>
                        <m:r>
                          <a:rPr lang="en-US" altLang="zh-CN" i="1"/>
                          <m:t>𝑘</m:t>
                        </m:r>
                      </m:sub>
                    </m:sSub>
                    <m:r>
                      <a:rPr lang="en-US" altLang="zh-CN" i="1"/>
                      <m:t>)</m:t>
                    </m:r>
                  </m:oMath>
                </a14:m>
                <a:r>
                  <a:rPr lang="zh-CN" altLang="zh-CN" dirty="0"/>
                  <a:t>和</a:t>
                </a:r>
                <a14:m>
                  <m:oMath xmlns:m="http://schemas.openxmlformats.org/officeDocument/2006/math">
                    <m:r>
                      <m:rPr>
                        <m:sty m:val="p"/>
                      </m:rPr>
                      <a:rPr lang="en-US" altLang="zh-CN"/>
                      <m:t>PV</m:t>
                    </m:r>
                    <m:d>
                      <m:dPr>
                        <m:ctrlPr>
                          <a:rPr lang="zh-CN" altLang="zh-CN" i="1"/>
                        </m:ctrlPr>
                      </m:dPr>
                      <m:e>
                        <m:r>
                          <a:rPr lang="en-US" altLang="zh-CN" b="1" i="1"/>
                          <m:t>𝜸</m:t>
                        </m:r>
                        <m:d>
                          <m:dPr>
                            <m:ctrlPr>
                              <a:rPr lang="zh-CN" altLang="zh-CN" b="1" i="1"/>
                            </m:ctrlPr>
                          </m:dPr>
                          <m:e>
                            <m:sSub>
                              <m:sSubPr>
                                <m:ctrlPr>
                                  <a:rPr lang="zh-CN" altLang="zh-CN" i="1"/>
                                </m:ctrlPr>
                              </m:sSubPr>
                              <m:e>
                                <m:r>
                                  <a:rPr lang="en-US" altLang="zh-CN" i="1"/>
                                  <m:t>𝜔</m:t>
                                </m:r>
                              </m:e>
                              <m:sub>
                                <m:r>
                                  <a:rPr lang="en-US" altLang="zh-CN" i="1"/>
                                  <m:t>𝑘</m:t>
                                </m:r>
                              </m:sub>
                            </m:sSub>
                          </m:e>
                        </m:d>
                      </m:e>
                    </m:d>
                  </m:oMath>
                </a14:m>
                <a:endParaRPr lang="en-US" altLang="zh-CN" dirty="0"/>
              </a:p>
              <a:p>
                <a:r>
                  <a:rPr lang="en-US" altLang="zh-CN" b="1" dirty="0"/>
                  <a:t>Step-3 ( </a:t>
                </a:r>
                <a:r>
                  <a:rPr lang="zh-CN" altLang="en-US" b="1" dirty="0"/>
                  <a:t>计算</a:t>
                </a:r>
                <a:r>
                  <a:rPr lang="en-US" altLang="zh-CN" b="1" dirty="0"/>
                  <a:t>Hermitian</a:t>
                </a:r>
                <a:r>
                  <a:rPr lang="zh-CN" altLang="en-US" b="1" dirty="0"/>
                  <a:t>内积</a:t>
                </a:r>
                <a:r>
                  <a:rPr lang="en-US" altLang="zh-CN" b="1" dirty="0"/>
                  <a:t> )</a:t>
                </a:r>
              </a:p>
              <a:p>
                <a:pPr lvl="1"/>
                <a:r>
                  <a:rPr lang="zh-CN" altLang="en-US" dirty="0"/>
                  <a:t>求</a:t>
                </a:r>
                <a14:m>
                  <m:oMath xmlns:m="http://schemas.openxmlformats.org/officeDocument/2006/math">
                    <m:sSup>
                      <m:sSupPr>
                        <m:ctrlPr>
                          <a:rPr lang="zh-CN" altLang="zh-CN" b="1" i="1"/>
                        </m:ctrlPr>
                      </m:sSupPr>
                      <m:e>
                        <m:r>
                          <a:rPr lang="en-US" altLang="zh-CN" b="1" i="1"/>
                          <m:t>𝑬</m:t>
                        </m:r>
                      </m:e>
                      <m:sup>
                        <m:r>
                          <m:rPr>
                            <m:sty m:val="p"/>
                          </m:rPr>
                          <a:rPr lang="en-US" altLang="zh-CN"/>
                          <m:t>H</m:t>
                        </m:r>
                      </m:sup>
                    </m:sSup>
                    <m:d>
                      <m:dPr>
                        <m:ctrlPr>
                          <a:rPr lang="zh-CN" altLang="zh-CN" i="1"/>
                        </m:ctrlPr>
                      </m:dPr>
                      <m:e>
                        <m:sSub>
                          <m:sSubPr>
                            <m:ctrlPr>
                              <a:rPr lang="zh-CN" altLang="zh-CN" i="1"/>
                            </m:ctrlPr>
                          </m:sSubPr>
                          <m:e>
                            <m:r>
                              <a:rPr lang="en-US" altLang="zh-CN" i="1"/>
                              <m:t>𝜔</m:t>
                            </m:r>
                          </m:e>
                          <m:sub>
                            <m:r>
                              <a:rPr lang="en-US" altLang="zh-CN" i="1"/>
                              <m:t>𝑘</m:t>
                            </m:r>
                          </m:sub>
                        </m:sSub>
                      </m:e>
                    </m:d>
                    <m:r>
                      <a:rPr lang="en-US" altLang="zh-CN" b="1" i="1"/>
                      <m:t>𝑬</m:t>
                    </m:r>
                    <m:d>
                      <m:dPr>
                        <m:ctrlPr>
                          <a:rPr lang="zh-CN" altLang="zh-CN" i="1"/>
                        </m:ctrlPr>
                      </m:dPr>
                      <m:e>
                        <m:sSub>
                          <m:sSubPr>
                            <m:ctrlPr>
                              <a:rPr lang="zh-CN" altLang="zh-CN" i="1"/>
                            </m:ctrlPr>
                          </m:sSubPr>
                          <m:e>
                            <m:r>
                              <a:rPr lang="en-US" altLang="zh-CN" i="1"/>
                              <m:t>𝜔</m:t>
                            </m:r>
                          </m:e>
                          <m:sub>
                            <m:r>
                              <a:rPr lang="en-US" altLang="zh-CN" i="1"/>
                              <m:t>𝑘</m:t>
                            </m:r>
                            <m:r>
                              <a:rPr lang="zh-CN" altLang="en-US" i="1"/>
                              <m:t>−</m:t>
                            </m:r>
                            <m:r>
                              <a:rPr lang="en-US" altLang="zh-CN"/>
                              <m:t>1</m:t>
                            </m:r>
                          </m:sub>
                        </m:sSub>
                      </m:e>
                    </m:d>
                  </m:oMath>
                </a14:m>
                <a:endParaRPr lang="en-US" altLang="zh-CN" dirty="0"/>
              </a:p>
              <a:p>
                <a:r>
                  <a:rPr lang="en-US" altLang="zh-CN" b="1" dirty="0"/>
                  <a:t>Step-4 ( </a:t>
                </a:r>
                <a:r>
                  <a:rPr lang="zh-CN" altLang="en-US" b="1" dirty="0"/>
                  <a:t>当前频率点重排</a:t>
                </a:r>
                <a:r>
                  <a:rPr lang="en-US" altLang="zh-CN" b="1" dirty="0"/>
                  <a:t> )</a:t>
                </a:r>
              </a:p>
              <a:p>
                <a:pPr lvl="1"/>
                <a:r>
                  <a:rPr lang="zh-CN" altLang="en-US" dirty="0"/>
                  <a:t>对</a:t>
                </a:r>
                <a14:m>
                  <m:oMath xmlns:m="http://schemas.openxmlformats.org/officeDocument/2006/math">
                    <m:r>
                      <a:rPr lang="en-US" altLang="zh-CN" b="1" i="1">
                        <a:latin typeface="Cambria Math" panose="02040503050406030204" pitchFamily="18" charset="0"/>
                      </a:rPr>
                      <m:t>𝑬</m:t>
                    </m:r>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r>
                      <a:rPr lang="en-US" altLang="zh-CN" b="0" i="1">
                        <a:latin typeface="Cambria Math" panose="02040503050406030204" pitchFamily="18" charset="0"/>
                      </a:rPr>
                      <m:t>)</m:t>
                    </m:r>
                    <m:r>
                      <m:rPr>
                        <m:nor/>
                      </m:rPr>
                      <a:rPr lang="zh-CN" altLang="zh-CN" dirty="0"/>
                      <m:t>和</m:t>
                    </m:r>
                    <m:r>
                      <a:rPr lang="en-US" altLang="zh-CN" b="0" i="1">
                        <a:latin typeface="Cambria Math" panose="02040503050406030204" pitchFamily="18" charset="0"/>
                      </a:rPr>
                      <m:t>𝑃𝑉</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e>
                        </m:d>
                      </m:e>
                    </m:d>
                  </m:oMath>
                </a14:m>
                <a:r>
                  <a:rPr lang="zh-CN" altLang="en-US" dirty="0"/>
                  <a:t>重排</a:t>
                </a:r>
                <a:endParaRPr lang="en-US" altLang="zh-CN" dirty="0"/>
              </a:p>
              <a:p>
                <a:r>
                  <a:rPr lang="en-US" altLang="zh-CN" b="1" dirty="0"/>
                  <a:t>Step-5 ( </a:t>
                </a:r>
                <a:r>
                  <a:rPr lang="zh-CN" altLang="en-US" b="1" dirty="0"/>
                  <a:t>判终止条件</a:t>
                </a:r>
                <a:r>
                  <a:rPr lang="en-US" altLang="zh-CN" b="1" dirty="0"/>
                  <a:t> )</a:t>
                </a:r>
              </a:p>
              <a:p>
                <a:pPr lvl="1"/>
                <a:r>
                  <a:rPr lang="zh-CN" altLang="en-US" dirty="0"/>
                  <a:t>否则</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，转</a:t>
                </a:r>
                <a:r>
                  <a:rPr lang="en-US" altLang="zh-CN" dirty="0"/>
                  <a:t>Step-2</a:t>
                </a:r>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3"/>
                <a:stretch>
                  <a:fillRect l="-1797" t="-124"/>
                </a:stretch>
              </a:blipFill>
            </p:spPr>
            <p:txBody>
              <a:bodyPr/>
              <a:lstStyle/>
              <a:p>
                <a:r>
                  <a:rPr lang="zh-CN" altLang="en-US">
                    <a:noFill/>
                  </a:rPr>
                  <a:t> </a:t>
                </a:r>
              </a:p>
            </p:txBody>
          </p:sp>
        </mc:Fallback>
      </mc:AlternateContent>
      <p:sp>
        <p:nvSpPr>
          <p:cNvPr id="8" name="Rectangle 4">
            <a:extLst>
              <a:ext uri="{FF2B5EF4-FFF2-40B4-BE49-F238E27FC236}">
                <a16:creationId xmlns:a16="http://schemas.microsoft.com/office/drawing/2014/main" id="{F8E6BC14-6499-4378-8291-810A5DD391E4}"/>
              </a:ext>
            </a:extLst>
          </p:cNvPr>
          <p:cNvSpPr>
            <a:spLocks noChangeArrowheads="1"/>
          </p:cNvSpPr>
          <p:nvPr/>
        </p:nvSpPr>
        <p:spPr bwMode="auto">
          <a:xfrm>
            <a:off x="4572000" y="175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3F98C58-1522-4A97-BA23-B1B846A2A6A6}"/>
                  </a:ext>
                </a:extLst>
              </p:cNvPr>
              <p:cNvSpPr txBox="1"/>
              <p:nvPr/>
            </p:nvSpPr>
            <p:spPr>
              <a:xfrm>
                <a:off x="4135625" y="5187664"/>
                <a:ext cx="4927140" cy="1477328"/>
              </a:xfrm>
              <a:prstGeom prst="rect">
                <a:avLst/>
              </a:prstGeom>
              <a:noFill/>
            </p:spPr>
            <p:txBody>
              <a:bodyPr vert="horz" wrap="square" rtlCol="0">
                <a:spAutoFit/>
              </a:bodyPr>
              <a:lstStyle/>
              <a:p>
                <a:pPr algn="ctr"/>
                <a:r>
                  <a:rPr lang="zh-CN" altLang="en-US" b="1" dirty="0"/>
                  <a:t>相位解折叠成功：三导体传输线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1" i="1" smtClean="0">
                        <a:latin typeface="Cambria Math" panose="02040503050406030204" pitchFamily="18" charset="0"/>
                      </a:rPr>
                      <m:t>𝜶</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1" i="1" smtClean="0">
                        <a:latin typeface="Cambria Math" panose="02040503050406030204" pitchFamily="18" charset="0"/>
                      </a:rPr>
                      <m:t>𝜷</m:t>
                    </m:r>
                    <m:r>
                      <a:rPr lang="en-US" altLang="zh-CN" b="0" i="1" smtClean="0">
                        <a:latin typeface="Cambria Math" panose="02040503050406030204" pitchFamily="18" charset="0"/>
                      </a:rPr>
                      <m:t>𝑙</m:t>
                    </m:r>
                  </m:oMath>
                </a14:m>
                <a:r>
                  <a:rPr lang="zh-CN" altLang="en-US" dirty="0"/>
                  <a:t> </a:t>
                </a:r>
                <a:r>
                  <a:rPr lang="en-US" altLang="zh-CN" dirty="0"/>
                  <a:t>( rad )</a:t>
                </a:r>
              </a:p>
              <a:p>
                <a:r>
                  <a:rPr lang="zh-CN" altLang="en-US" dirty="0"/>
                  <a:t>蓝：模式</a:t>
                </a:r>
                <a:r>
                  <a:rPr lang="en-US" altLang="zh-CN" dirty="0"/>
                  <a:t>1</a:t>
                </a:r>
                <a:r>
                  <a:rPr lang="zh-CN" altLang="en-US" dirty="0"/>
                  <a:t>；红：模式</a:t>
                </a:r>
                <a:r>
                  <a:rPr lang="en-US" altLang="zh-CN" dirty="0"/>
                  <a:t>2</a:t>
                </a:r>
                <a:endParaRPr lang="zh-CN" altLang="en-US" dirty="0"/>
              </a:p>
            </p:txBody>
          </p:sp>
        </mc:Choice>
        <mc:Fallback>
          <p:sp>
            <p:nvSpPr>
              <p:cNvPr id="12" name="文本框 11">
                <a:extLst>
                  <a:ext uri="{FF2B5EF4-FFF2-40B4-BE49-F238E27FC236}">
                    <a16:creationId xmlns:a16="http://schemas.microsoft.com/office/drawing/2014/main" id="{23F98C58-1522-4A97-BA23-B1B846A2A6A6}"/>
                  </a:ext>
                </a:extLst>
              </p:cNvPr>
              <p:cNvSpPr txBox="1">
                <a:spLocks noRot="1" noChangeAspect="1" noMove="1" noResize="1" noEditPoints="1" noAdjustHandles="1" noChangeArrowheads="1" noChangeShapeType="1" noTextEdit="1"/>
              </p:cNvSpPr>
              <p:nvPr/>
            </p:nvSpPr>
            <p:spPr>
              <a:xfrm>
                <a:off x="4135625" y="5187664"/>
                <a:ext cx="4927140" cy="1477328"/>
              </a:xfrm>
              <a:prstGeom prst="rect">
                <a:avLst/>
              </a:prstGeom>
              <a:blipFill>
                <a:blip r:embed="rId4"/>
                <a:stretch>
                  <a:fillRect l="-989" t="-2479"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25451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基于</a:t>
            </a:r>
            <a:r>
              <a:rPr lang="en-US" altLang="zh-CN" dirty="0"/>
              <a:t>S</a:t>
            </a:r>
            <a:r>
              <a:rPr lang="zh-CN" altLang="en-US" dirty="0"/>
              <a:t>参数的传输线参数提取算法</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18</a:t>
            </a:fld>
            <a:endParaRPr lang="en-US" altLang="zh-CN"/>
          </a:p>
        </p:txBody>
      </p:sp>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en-US" altLang="zh-CN" b="1" dirty="0"/>
                  <a:t>Step-1 ( </a:t>
                </a:r>
                <a:r>
                  <a:rPr lang="zh-CN" altLang="en-US" b="1" dirty="0"/>
                  <a:t>端口编号合规化</a:t>
                </a:r>
                <a:r>
                  <a:rPr lang="en-US" altLang="zh-CN" b="1" dirty="0"/>
                  <a:t> )</a:t>
                </a:r>
              </a:p>
              <a:p>
                <a:pPr lvl="1"/>
                <a:r>
                  <a:rPr lang="zh-CN" altLang="en-US" dirty="0"/>
                  <a:t>见“</a:t>
                </a:r>
                <a:r>
                  <a:rPr lang="zh-CN" altLang="en-US" dirty="0">
                    <a:hlinkClick r:id="rId3" action="ppaction://hlinksldjump" tooltip="查看端口编号约定">
                      <a:extLst>
                        <a:ext uri="{A12FA001-AC4F-418D-AE19-62706E023703}">
                          <ahyp:hlinkClr xmlns:ahyp="http://schemas.microsoft.com/office/drawing/2018/hyperlinkcolor" val="tx"/>
                        </a:ext>
                      </a:extLst>
                    </a:hlinkClick>
                  </a:rPr>
                  <a:t>端口编号约定</a:t>
                </a:r>
                <a:r>
                  <a:rPr lang="zh-CN" altLang="en-US" dirty="0"/>
                  <a:t>”</a:t>
                </a:r>
                <a:endParaRPr lang="en-US" altLang="zh-CN" dirty="0"/>
              </a:p>
              <a:p>
                <a:r>
                  <a:rPr lang="en-US" altLang="zh-CN" b="1" dirty="0"/>
                  <a:t>Step-2 ( </a:t>
                </a:r>
                <a:r>
                  <a:rPr lang="zh-CN" altLang="en-US" b="1" dirty="0"/>
                  <a:t>求链参数</a:t>
                </a:r>
                <a:r>
                  <a:rPr lang="en-US" altLang="zh-CN" b="1" dirty="0"/>
                  <a:t> )</a:t>
                </a:r>
                <a:endParaRPr lang="en-US" altLang="zh-CN" dirty="0"/>
              </a:p>
              <a:p>
                <a:r>
                  <a:rPr lang="en-US" altLang="zh-CN" b="1" dirty="0"/>
                  <a:t>Step-3 ( </a:t>
                </a:r>
                <a:r>
                  <a:rPr lang="zh-CN" altLang="en-US" b="1" dirty="0">
                    <a:hlinkClick r:id="rId4" action="ppaction://hlinksldjump" tooltip="对A的特征值分解">
                      <a:extLst>
                        <a:ext uri="{A12FA001-AC4F-418D-AE19-62706E023703}">
                          <ahyp:hlinkClr xmlns:ahyp="http://schemas.microsoft.com/office/drawing/2018/hyperlinkcolor" val="tx"/>
                        </a:ext>
                      </a:extLst>
                    </a:hlinkClick>
                  </a:rPr>
                  <a:t>初始化</a:t>
                </a:r>
                <a:r>
                  <a:rPr lang="en-US" altLang="zh-CN" b="1" dirty="0"/>
                  <a:t> )</a:t>
                </a:r>
              </a:p>
              <a:p>
                <a:pPr lvl="1"/>
                <a:r>
                  <a:rPr lang="zh-CN" altLang="en-US" dirty="0"/>
                  <a:t>求初始</a:t>
                </a:r>
                <a14:m>
                  <m:oMath xmlns:m="http://schemas.openxmlformats.org/officeDocument/2006/math">
                    <m:r>
                      <a:rPr lang="en-US" altLang="zh-CN" b="1" i="1">
                        <a:latin typeface="Cambria Math" panose="02040503050406030204" pitchFamily="18" charset="0"/>
                      </a:rPr>
                      <m:t>𝑬</m:t>
                    </m:r>
                  </m:oMath>
                </a14:m>
                <a:r>
                  <a:rPr lang="zh-CN" altLang="zh-CN" dirty="0"/>
                  <a:t>和</a:t>
                </a:r>
                <a14:m>
                  <m:oMath xmlns:m="http://schemas.openxmlformats.org/officeDocument/2006/math">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e>
                    </m:d>
                  </m:oMath>
                </a14:m>
                <a:endParaRPr lang="en-US" altLang="zh-CN" dirty="0"/>
              </a:p>
              <a:p>
                <a:r>
                  <a:rPr lang="en-US" altLang="zh-CN" b="1" dirty="0"/>
                  <a:t>Step-4 ( </a:t>
                </a:r>
                <a:r>
                  <a:rPr lang="zh-CN" altLang="en-US" b="1" dirty="0">
                    <a:hlinkClick r:id="rId5" action="ppaction://hlinksldjump" tooltip="查看模式追踪流程图">
                      <a:extLst>
                        <a:ext uri="{A12FA001-AC4F-418D-AE19-62706E023703}">
                          <ahyp:hlinkClr xmlns:ahyp="http://schemas.microsoft.com/office/drawing/2018/hyperlinkcolor" val="tx"/>
                        </a:ext>
                      </a:extLst>
                    </a:hlinkClick>
                  </a:rPr>
                  <a:t>模式追踪</a:t>
                </a:r>
                <a:r>
                  <a:rPr lang="en-US" altLang="zh-CN" b="1" dirty="0">
                    <a:hlinkClick r:id="rId5" action="ppaction://hlinksldjump" tooltip="查看模式追踪流程图">
                      <a:extLst>
                        <a:ext uri="{A12FA001-AC4F-418D-AE19-62706E023703}">
                          <ahyp:hlinkClr xmlns:ahyp="http://schemas.microsoft.com/office/drawing/2018/hyperlinkcolor" val="tx"/>
                        </a:ext>
                      </a:extLst>
                    </a:hlinkClick>
                  </a:rPr>
                  <a:t> </a:t>
                </a:r>
                <a:r>
                  <a:rPr lang="en-US" altLang="zh-CN" b="1" dirty="0"/>
                  <a:t>)</a:t>
                </a:r>
              </a:p>
              <a:p>
                <a:pPr lvl="1"/>
                <a:r>
                  <a:rPr lang="zh-CN" altLang="en-US" dirty="0"/>
                  <a:t>重排</a:t>
                </a:r>
                <a14:m>
                  <m:oMath xmlns:m="http://schemas.openxmlformats.org/officeDocument/2006/math">
                    <m:r>
                      <a:rPr lang="en-US" altLang="zh-CN" b="1" i="1">
                        <a:latin typeface="Cambria Math" panose="02040503050406030204" pitchFamily="18" charset="0"/>
                      </a:rPr>
                      <m:t>𝑬</m:t>
                    </m:r>
                    <m:r>
                      <m:rPr>
                        <m:nor/>
                      </m:rPr>
                      <a:rPr lang="zh-CN" altLang="zh-CN" dirty="0"/>
                      <m:t>和</m:t>
                    </m:r>
                    <m:r>
                      <m:rPr>
                        <m:sty m:val="p"/>
                      </m:rPr>
                      <a:rPr lang="en-US" altLang="zh-CN" b="0" i="0">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e>
                    </m:d>
                  </m:oMath>
                </a14:m>
                <a:endParaRPr lang="en-US" altLang="zh-CN" dirty="0"/>
              </a:p>
              <a:p>
                <a:r>
                  <a:rPr lang="en-US" altLang="zh-CN" b="1" dirty="0"/>
                  <a:t>Step-5 ( </a:t>
                </a:r>
                <a:r>
                  <a:rPr lang="zh-CN" altLang="en-US" b="1" dirty="0">
                    <a:hlinkClick r:id="rId6" action="ppaction://hlinksldjump">
                      <a:extLst>
                        <a:ext uri="{A12FA001-AC4F-418D-AE19-62706E023703}">
                          <ahyp:hlinkClr xmlns:ahyp="http://schemas.microsoft.com/office/drawing/2018/hyperlinkcolor" val="tx"/>
                        </a:ext>
                      </a:extLst>
                    </a:hlinkClick>
                  </a:rPr>
                  <a:t>相位解</a:t>
                </a:r>
                <a:r>
                  <a:rPr lang="zh-CN" altLang="en-US" b="1" dirty="0">
                    <a:hlinkClick r:id="rId6" action="ppaction://hlinksldjump">
                      <a:extLst>
                        <a:ext uri="{A12FA001-AC4F-418D-AE19-62706E023703}">
                          <ahyp:hlinkClr xmlns:ahyp="http://schemas.microsoft.com/office/drawing/2018/hyperlinkcolor" val="tx"/>
                        </a:ext>
                      </a:extLst>
                    </a:hlinkClick>
                  </a:rPr>
                  <a:t>折</a:t>
                </a:r>
                <a:r>
                  <a:rPr lang="zh-CN" altLang="en-US" b="1" dirty="0">
                    <a:hlinkClick r:id="rId6" action="ppaction://hlinksldjump">
                      <a:extLst>
                        <a:ext uri="{A12FA001-AC4F-418D-AE19-62706E023703}">
                          <ahyp:hlinkClr xmlns:ahyp="http://schemas.microsoft.com/office/drawing/2018/hyperlinkcolor" val="tx"/>
                        </a:ext>
                      </a:extLst>
                    </a:hlinkClick>
                  </a:rPr>
                  <a:t>叠</a:t>
                </a:r>
                <a:r>
                  <a:rPr lang="en-US" altLang="zh-CN" b="1" dirty="0"/>
                  <a:t> )</a:t>
                </a:r>
              </a:p>
              <a:p>
                <a:pPr lvl="1"/>
                <a:r>
                  <a:rPr lang="zh-CN" altLang="en-US" dirty="0"/>
                  <a:t>由模式追踪后</a:t>
                </a:r>
                <a14:m>
                  <m:oMath xmlns:m="http://schemas.openxmlformats.org/officeDocument/2006/math">
                    <m:r>
                      <a:rPr lang="zh-CN" altLang="en-US" i="1">
                        <a:latin typeface="Cambria Math" panose="02040503050406030204" pitchFamily="18" charset="0"/>
                      </a:rPr>
                      <m:t>的</m:t>
                    </m:r>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e>
                    </m:d>
                  </m:oMath>
                </a14:m>
                <a:r>
                  <a:rPr lang="zh-CN" altLang="en-US" dirty="0"/>
                  <a:t>求</a:t>
                </a:r>
                <a14:m>
                  <m:oMath xmlns:m="http://schemas.openxmlformats.org/officeDocument/2006/math">
                    <m:r>
                      <a:rPr lang="en-US" altLang="zh-CN" b="1" i="1" dirty="0" smtClean="0">
                        <a:latin typeface="Cambria Math" panose="02040503050406030204" pitchFamily="18" charset="0"/>
                      </a:rPr>
                      <m:t>𝜸</m:t>
                    </m:r>
                  </m:oMath>
                </a14:m>
                <a:endParaRPr lang="en-US" altLang="zh-CN" b="1" dirty="0"/>
              </a:p>
              <a:p>
                <a:r>
                  <a:rPr lang="en-US" altLang="zh-CN" b="1" dirty="0"/>
                  <a:t>Step-6 ( </a:t>
                </a:r>
                <a:r>
                  <a:rPr lang="zh-CN" altLang="en-US" b="1" dirty="0"/>
                  <a:t>求传输线参数</a:t>
                </a:r>
                <a:r>
                  <a:rPr lang="en-US" altLang="zh-CN" b="1" dirty="0"/>
                  <a:t> )</a:t>
                </a:r>
              </a:p>
              <a:p>
                <a:pPr lvl="1"/>
                <a:r>
                  <a:rPr lang="zh-CN" altLang="en-US" dirty="0"/>
                  <a:t>包括</a:t>
                </a:r>
                <a14:m>
                  <m:oMath xmlns:m="http://schemas.openxmlformats.org/officeDocument/2006/math">
                    <m:r>
                      <a:rPr lang="en-US" altLang="zh-CN" b="1" i="1" smtClean="0">
                        <a:latin typeface="Cambria Math" panose="02040503050406030204" pitchFamily="18" charset="0"/>
                      </a:rPr>
                      <m:t>𝜞</m:t>
                    </m:r>
                    <m:r>
                      <a:rPr lang="en-US" altLang="zh-CN" b="1" i="0" smtClean="0">
                        <a:latin typeface="Cambria Math" panose="02040503050406030204" pitchFamily="18" charset="0"/>
                      </a:rPr>
                      <m:t>,</m:t>
                    </m:r>
                    <m:sSub>
                      <m:sSubPr>
                        <m:ctrlPr>
                          <a:rPr lang="en-US" altLang="zh-CN" b="1" i="0" smtClean="0">
                            <a:latin typeface="Cambria Math" panose="02040503050406030204" pitchFamily="18" charset="0"/>
                          </a:rPr>
                        </m:ctrlPr>
                      </m:sSubPr>
                      <m:e>
                        <m:r>
                          <a:rPr lang="en-US" altLang="zh-CN" b="1" i="0" smtClean="0">
                            <a:latin typeface="Cambria Math" panose="02040503050406030204" pitchFamily="18" charset="0"/>
                          </a:rPr>
                          <m:t>𝐙</m:t>
                        </m:r>
                      </m:e>
                      <m:sub>
                        <m:r>
                          <m:rPr>
                            <m:sty m:val="p"/>
                          </m:rPr>
                          <a:rPr lang="en-US" altLang="zh-CN" b="0" i="0" smtClean="0">
                            <a:latin typeface="Cambria Math" panose="02040503050406030204" pitchFamily="18" charset="0"/>
                          </a:rPr>
                          <m:t>C</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𝐑𝐋𝐆𝐂</m:t>
                    </m:r>
                  </m:oMath>
                </a14:m>
                <a:endParaRPr lang="en-US" altLang="zh-CN" b="1" dirty="0"/>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7"/>
                <a:stretch>
                  <a:fillRect l="-1797" t="-124" b="-867"/>
                </a:stretch>
              </a:blipFill>
            </p:spPr>
            <p:txBody>
              <a:bodyPr/>
              <a:lstStyle/>
              <a:p>
                <a:r>
                  <a:rPr lang="zh-CN" altLang="en-US">
                    <a:noFill/>
                  </a:rPr>
                  <a:t> </a:t>
                </a:r>
              </a:p>
            </p:txBody>
          </p:sp>
        </mc:Fallback>
      </mc:AlternateContent>
      <p:sp>
        <p:nvSpPr>
          <p:cNvPr id="8" name="Rectangle 4">
            <a:extLst>
              <a:ext uri="{FF2B5EF4-FFF2-40B4-BE49-F238E27FC236}">
                <a16:creationId xmlns:a16="http://schemas.microsoft.com/office/drawing/2014/main" id="{F8E6BC14-6499-4378-8291-810A5DD391E4}"/>
              </a:ext>
            </a:extLst>
          </p:cNvPr>
          <p:cNvSpPr>
            <a:spLocks noChangeArrowheads="1"/>
          </p:cNvSpPr>
          <p:nvPr/>
        </p:nvSpPr>
        <p:spPr bwMode="auto">
          <a:xfrm>
            <a:off x="4572000" y="175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23F98C58-1522-4A97-BA23-B1B846A2A6A6}"/>
              </a:ext>
            </a:extLst>
          </p:cNvPr>
          <p:cNvSpPr txBox="1"/>
          <p:nvPr/>
        </p:nvSpPr>
        <p:spPr>
          <a:xfrm>
            <a:off x="4119393" y="6369917"/>
            <a:ext cx="4760789" cy="369332"/>
          </a:xfrm>
          <a:prstGeom prst="rect">
            <a:avLst/>
          </a:prstGeom>
          <a:noFill/>
        </p:spPr>
        <p:txBody>
          <a:bodyPr vert="horz" wrap="square" rtlCol="0">
            <a:spAutoFit/>
          </a:bodyPr>
          <a:lstStyle/>
          <a:p>
            <a:pPr algn="ctr"/>
            <a:r>
              <a:rPr lang="zh-CN" altLang="en-US" b="1" dirty="0"/>
              <a:t>算法流程图</a:t>
            </a:r>
            <a:endParaRPr lang="en-US" altLang="zh-CN" b="1" dirty="0"/>
          </a:p>
        </p:txBody>
      </p:sp>
      <p:sp>
        <p:nvSpPr>
          <p:cNvPr id="6" name="Rectangle 4">
            <a:extLst>
              <a:ext uri="{FF2B5EF4-FFF2-40B4-BE49-F238E27FC236}">
                <a16:creationId xmlns:a16="http://schemas.microsoft.com/office/drawing/2014/main" id="{603C5404-C616-4A57-9201-3B1111290F7B}"/>
              </a:ext>
            </a:extLst>
          </p:cNvPr>
          <p:cNvSpPr>
            <a:spLocks noChangeArrowheads="1"/>
          </p:cNvSpPr>
          <p:nvPr/>
        </p:nvSpPr>
        <p:spPr bwMode="auto">
          <a:xfrm>
            <a:off x="185095" y="13699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F66F8CC3-F5AA-4AF9-9FC4-233E60BFA9CE}"/>
              </a:ext>
            </a:extLst>
          </p:cNvPr>
          <p:cNvGraphicFramePr>
            <a:graphicFrameLocks noChangeAspect="1"/>
          </p:cNvGraphicFramePr>
          <p:nvPr>
            <p:extLst>
              <p:ext uri="{D42A27DB-BD31-4B8C-83A1-F6EECF244321}">
                <p14:modId xmlns:p14="http://schemas.microsoft.com/office/powerpoint/2010/main" val="851781412"/>
              </p:ext>
            </p:extLst>
          </p:nvPr>
        </p:nvGraphicFramePr>
        <p:xfrm>
          <a:off x="4119393" y="1445155"/>
          <a:ext cx="4681476" cy="4876956"/>
        </p:xfrm>
        <a:graphic>
          <a:graphicData uri="http://schemas.openxmlformats.org/presentationml/2006/ole">
            <mc:AlternateContent xmlns:mc="http://schemas.openxmlformats.org/markup-compatibility/2006">
              <mc:Choice xmlns:v="urn:schemas-microsoft-com:vml" Requires="v">
                <p:oleObj spid="_x0000_s7185" name="Visio" r:id="rId8" imgW="4743370" imgH="4933844" progId="Visio.Drawing.15">
                  <p:embed/>
                </p:oleObj>
              </mc:Choice>
              <mc:Fallback>
                <p:oleObj name="Visio" r:id="rId8" imgW="4743370" imgH="4933844" progId="Visio.Drawing.15">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9393" y="1445155"/>
                        <a:ext cx="4681476" cy="4876956"/>
                      </a:xfrm>
                      <a:prstGeom prst="rect">
                        <a:avLst/>
                      </a:prstGeom>
                      <a:noFill/>
                    </p:spPr>
                  </p:pic>
                </p:oleObj>
              </mc:Fallback>
            </mc:AlternateContent>
          </a:graphicData>
        </a:graphic>
      </p:graphicFrame>
    </p:spTree>
    <p:extLst>
      <p:ext uri="{BB962C8B-B14F-4D97-AF65-F5344CB8AC3E}">
        <p14:creationId xmlns:p14="http://schemas.microsoft.com/office/powerpoint/2010/main" val="20166540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A39E61-5892-46A2-9159-AFA9D1552427}"/>
              </a:ext>
            </a:extLst>
          </p:cNvPr>
          <p:cNvSpPr>
            <a:spLocks noGrp="1"/>
          </p:cNvSpPr>
          <p:nvPr>
            <p:ph sz="quarter" idx="10"/>
          </p:nvPr>
        </p:nvSpPr>
        <p:spPr/>
        <p:txBody>
          <a:bodyPr/>
          <a:lstStyle/>
          <a:p>
            <a:endParaRPr lang="zh-CN" altLang="en-US"/>
          </a:p>
        </p:txBody>
      </p:sp>
      <p:sp>
        <p:nvSpPr>
          <p:cNvPr id="3" name="标题 2">
            <a:extLst>
              <a:ext uri="{FF2B5EF4-FFF2-40B4-BE49-F238E27FC236}">
                <a16:creationId xmlns:a16="http://schemas.microsoft.com/office/drawing/2014/main" id="{257D21ED-4523-40A6-8E39-60115DBC4EF2}"/>
              </a:ext>
            </a:extLst>
          </p:cNvPr>
          <p:cNvSpPr>
            <a:spLocks noGrp="1"/>
          </p:cNvSpPr>
          <p:nvPr>
            <p:ph type="title"/>
          </p:nvPr>
        </p:nvSpPr>
        <p:spPr/>
        <p:txBody>
          <a:bodyPr/>
          <a:lstStyle/>
          <a:p>
            <a:r>
              <a:rPr lang="zh-CN" altLang="en-US" dirty="0"/>
              <a:t>仿真实例</a:t>
            </a:r>
          </a:p>
        </p:txBody>
      </p:sp>
      <p:sp>
        <p:nvSpPr>
          <p:cNvPr id="4" name="灯片编号占位符 3">
            <a:extLst>
              <a:ext uri="{FF2B5EF4-FFF2-40B4-BE49-F238E27FC236}">
                <a16:creationId xmlns:a16="http://schemas.microsoft.com/office/drawing/2014/main" id="{7CB80DF4-FA1A-4964-8C23-21D23960B3E3}"/>
              </a:ext>
            </a:extLst>
          </p:cNvPr>
          <p:cNvSpPr>
            <a:spLocks noGrp="1"/>
          </p:cNvSpPr>
          <p:nvPr>
            <p:ph type="sldNum" sz="quarter" idx="12"/>
          </p:nvPr>
        </p:nvSpPr>
        <p:spPr/>
        <p:txBody>
          <a:bodyPr/>
          <a:lstStyle/>
          <a:p>
            <a:fld id="{D4CE0C3C-47D3-4455-AB34-8268314DB49D}" type="slidenum">
              <a:rPr lang="en-US" altLang="zh-CN" smtClean="0"/>
              <a:pPr/>
              <a:t>19</a:t>
            </a:fld>
            <a:endParaRPr lang="en-US" altLang="zh-CN"/>
          </a:p>
        </p:txBody>
      </p:sp>
    </p:spTree>
    <p:extLst>
      <p:ext uri="{BB962C8B-B14F-4D97-AF65-F5344CB8AC3E}">
        <p14:creationId xmlns:p14="http://schemas.microsoft.com/office/powerpoint/2010/main" val="2240006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200" dirty="0"/>
              <a:t>基于 </a:t>
            </a:r>
            <a:r>
              <a:rPr lang="en-US" altLang="zh-CN" sz="3200" dirty="0"/>
              <a:t>S </a:t>
            </a:r>
            <a:r>
              <a:rPr lang="zh-CN" altLang="en-US" sz="3200" dirty="0"/>
              <a:t>参数的多导体传输线 </a:t>
            </a:r>
            <a:r>
              <a:rPr lang="en-US" altLang="zh-CN" sz="3200" dirty="0"/>
              <a:t>RLCG </a:t>
            </a:r>
            <a:r>
              <a:rPr lang="zh-CN" altLang="en-US" sz="3200" dirty="0"/>
              <a:t>提取算法</a:t>
            </a:r>
            <a:endParaRPr lang="zh-CN" altLang="en-US" sz="2400" dirty="0"/>
          </a:p>
        </p:txBody>
      </p:sp>
      <p:sp>
        <p:nvSpPr>
          <p:cNvPr id="5" name="副标题 4"/>
          <p:cNvSpPr>
            <a:spLocks noGrp="1"/>
          </p:cNvSpPr>
          <p:nvPr>
            <p:ph type="subTitle" idx="1"/>
          </p:nvPr>
        </p:nvSpPr>
        <p:spPr/>
        <p:txBody>
          <a:bodyPr/>
          <a:lstStyle/>
          <a:p>
            <a:r>
              <a:rPr lang="zh-CN" altLang="en-US" dirty="0"/>
              <a:t>答辩人：危国锐</a:t>
            </a:r>
          </a:p>
        </p:txBody>
      </p:sp>
      <p:sp>
        <p:nvSpPr>
          <p:cNvPr id="6" name="文本占位符 5"/>
          <p:cNvSpPr>
            <a:spLocks noGrp="1"/>
          </p:cNvSpPr>
          <p:nvPr>
            <p:ph type="body" sz="quarter" idx="10"/>
          </p:nvPr>
        </p:nvSpPr>
        <p:spPr/>
        <p:txBody>
          <a:bodyPr/>
          <a:lstStyle/>
          <a:p>
            <a:r>
              <a:rPr lang="zh-CN" altLang="en-US" dirty="0"/>
              <a:t>导师：夏彬</a:t>
            </a:r>
          </a:p>
        </p:txBody>
      </p:sp>
    </p:spTree>
    <p:extLst>
      <p:ext uri="{BB962C8B-B14F-4D97-AF65-F5344CB8AC3E}">
        <p14:creationId xmlns:p14="http://schemas.microsoft.com/office/powerpoint/2010/main" val="204977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68BDD4-B3F9-44B4-B11A-3C2FAE6F4118}"/>
              </a:ext>
            </a:extLst>
          </p:cNvPr>
          <p:cNvSpPr>
            <a:spLocks noGrp="1"/>
          </p:cNvSpPr>
          <p:nvPr>
            <p:ph sz="quarter" idx="10"/>
          </p:nvPr>
        </p:nvSpPr>
        <p:spPr/>
        <p:txBody>
          <a:bodyPr/>
          <a:lstStyle/>
          <a:p>
            <a:r>
              <a:rPr lang="en-US" altLang="zh-CN" dirty="0"/>
              <a:t>[1] CHU Y, YU J Z, QIAN Z. Robust and efficient RLGC extraction for transmission line structures with periodic three-dimensional geometries[C]//2015 IEEE Symposium on Electromagnetic Compatibility and Signal Integrity, EMCSI 2015. Institute of Electrical and Electronics Engineers Inc., 2015: 203–208. DOI:10.1109/EMCSI.2015.7107686.</a:t>
            </a:r>
          </a:p>
          <a:p>
            <a:r>
              <a:rPr lang="en-US" altLang="zh-CN" dirty="0"/>
              <a:t>[2] BALACHANDRAN J, BREBELS S, CARCHON G,</a:t>
            </a:r>
            <a:r>
              <a:rPr lang="zh-CN" altLang="en-US" dirty="0"/>
              <a:t> </a:t>
            </a:r>
            <a:r>
              <a:rPr lang="en-US" altLang="zh-CN" dirty="0"/>
              <a:t>etc. Accurate broadband parameter extraction methodology for S-parameter measurements[C]//Proceedings - 9th IEEE Workshop on Signal Propagation on Interconnects, SPI 2005. . DOI:10.1109/SPI.2005.1500897.</a:t>
            </a:r>
            <a:endParaRPr lang="zh-CN" altLang="en-US" dirty="0"/>
          </a:p>
        </p:txBody>
      </p:sp>
      <p:sp>
        <p:nvSpPr>
          <p:cNvPr id="3" name="标题 2">
            <a:extLst>
              <a:ext uri="{FF2B5EF4-FFF2-40B4-BE49-F238E27FC236}">
                <a16:creationId xmlns:a16="http://schemas.microsoft.com/office/drawing/2014/main" id="{6A64EF38-1FD9-470B-8F55-FCC8254B608D}"/>
              </a:ext>
            </a:extLst>
          </p:cNvPr>
          <p:cNvSpPr>
            <a:spLocks noGrp="1"/>
          </p:cNvSpPr>
          <p:nvPr>
            <p:ph type="title"/>
          </p:nvPr>
        </p:nvSpPr>
        <p:spPr/>
        <p:txBody>
          <a:bodyPr/>
          <a:lstStyle/>
          <a:p>
            <a:r>
              <a:rPr lang="zh-CN" altLang="en-US" dirty="0"/>
              <a:t>参考文献</a:t>
            </a:r>
          </a:p>
        </p:txBody>
      </p:sp>
      <p:sp>
        <p:nvSpPr>
          <p:cNvPr id="4" name="灯片编号占位符 3">
            <a:extLst>
              <a:ext uri="{FF2B5EF4-FFF2-40B4-BE49-F238E27FC236}">
                <a16:creationId xmlns:a16="http://schemas.microsoft.com/office/drawing/2014/main" id="{CF807DAF-0B73-478F-9452-49DBCE7B7F8B}"/>
              </a:ext>
            </a:extLst>
          </p:cNvPr>
          <p:cNvSpPr>
            <a:spLocks noGrp="1"/>
          </p:cNvSpPr>
          <p:nvPr>
            <p:ph type="sldNum" sz="quarter" idx="12"/>
          </p:nvPr>
        </p:nvSpPr>
        <p:spPr/>
        <p:txBody>
          <a:bodyPr/>
          <a:lstStyle/>
          <a:p>
            <a:fld id="{D4CE0C3C-47D3-4455-AB34-8268314DB49D}" type="slidenum">
              <a:rPr lang="en-US" altLang="zh-CN" smtClean="0"/>
              <a:pPr/>
              <a:t>20</a:t>
            </a:fld>
            <a:endParaRPr lang="en-US" altLang="zh-CN"/>
          </a:p>
        </p:txBody>
      </p:sp>
    </p:spTree>
    <p:extLst>
      <p:ext uri="{BB962C8B-B14F-4D97-AF65-F5344CB8AC3E}">
        <p14:creationId xmlns:p14="http://schemas.microsoft.com/office/powerpoint/2010/main" val="4243038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无页码版式</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有页码版式</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图形与配色</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图片处理及排版</a:t>
            </a:r>
          </a:p>
        </p:txBody>
      </p:sp>
    </p:spTree>
    <p:extLst>
      <p:ext uri="{BB962C8B-B14F-4D97-AF65-F5344CB8AC3E}">
        <p14:creationId xmlns:p14="http://schemas.microsoft.com/office/powerpoint/2010/main" val="315525114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lstStyle/>
          <a:p>
            <a:pPr>
              <a:lnSpc>
                <a:spcPct val="150000"/>
              </a:lnSpc>
            </a:pPr>
            <a:r>
              <a:rPr lang="zh-CN" altLang="en-US" dirty="0"/>
              <a:t>点击开始</a:t>
            </a:r>
            <a:r>
              <a:rPr lang="en-US" altLang="zh-CN" dirty="0"/>
              <a:t>-</a:t>
            </a:r>
            <a:r>
              <a:rPr lang="zh-CN" altLang="en-US" dirty="0"/>
              <a:t>新增幻灯片的下拉按钮可以看到本</a:t>
            </a:r>
            <a:r>
              <a:rPr lang="en-US" altLang="zh-CN" dirty="0"/>
              <a:t>PPT</a:t>
            </a:r>
            <a:r>
              <a:rPr lang="zh-CN" altLang="en-US" dirty="0"/>
              <a:t>所包含的版式。</a:t>
            </a:r>
            <a:endParaRPr lang="en-US" altLang="zh-CN" dirty="0"/>
          </a:p>
          <a:p>
            <a:pPr>
              <a:lnSpc>
                <a:spcPct val="150000"/>
              </a:lnSpc>
            </a:pPr>
            <a:r>
              <a:rPr lang="zh-CN" altLang="en-US" dirty="0"/>
              <a:t>版式分为有页码版和没有页码版，供使用者选择。其中有页码的版式会自动添加页码。</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5" name="图片 4"/>
          <p:cNvPicPr>
            <a:picLocks noChangeAspect="1"/>
          </p:cNvPicPr>
          <p:nvPr/>
        </p:nvPicPr>
        <p:blipFill rotWithShape="1">
          <a:blip r:embed="rId2"/>
          <a:srcRect l="6347" t="6852" r="68334" b="13318"/>
          <a:stretch/>
        </p:blipFill>
        <p:spPr>
          <a:xfrm>
            <a:off x="6446886" y="1762704"/>
            <a:ext cx="2419301" cy="4767445"/>
          </a:xfrm>
          <a:prstGeom prst="rect">
            <a:avLst/>
          </a:prstGeom>
        </p:spPr>
      </p:pic>
    </p:spTree>
    <p:extLst>
      <p:ext uri="{BB962C8B-B14F-4D97-AF65-F5344CB8AC3E}">
        <p14:creationId xmlns:p14="http://schemas.microsoft.com/office/powerpoint/2010/main" val="233054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lstStyle/>
          <a:p>
            <a:pPr>
              <a:lnSpc>
                <a:spcPct val="150000"/>
              </a:lnSpc>
            </a:pPr>
            <a:r>
              <a:rPr lang="zh-CN" altLang="en-US" dirty="0"/>
              <a:t>请在设计菜单卡的下拉列表里可以选择保存当前主题。下次使用时即可在设计菜单中直接调用主题设置。</a:t>
            </a:r>
            <a:endParaRPr lang="en-US" altLang="zh-CN" dirty="0"/>
          </a:p>
          <a:p>
            <a:pPr>
              <a:lnSpc>
                <a:spcPct val="150000"/>
              </a:lnSpc>
            </a:pPr>
            <a:r>
              <a:rPr lang="zh-CN" altLang="en-US" dirty="0"/>
              <a:t>字体使用的是等线字体，系统升级为</a:t>
            </a:r>
            <a:r>
              <a:rPr lang="en-US" altLang="zh-CN" dirty="0"/>
              <a:t>WIN10</a:t>
            </a:r>
            <a:r>
              <a:rPr lang="zh-CN" altLang="en-US" dirty="0"/>
              <a:t>后自动安装。</a:t>
            </a:r>
            <a:r>
              <a:rPr lang="zh-CN" altLang="en-US"/>
              <a:t>如系统尚未升级可以尝试微软雅黑字体。</a:t>
            </a:r>
            <a:r>
              <a:rPr lang="zh-CN" altLang="en-US" dirty="0"/>
              <a:t>配色使用的是</a:t>
            </a:r>
            <a:r>
              <a:rPr lang="en-US" altLang="zh-CN" dirty="0"/>
              <a:t>VI</a:t>
            </a:r>
            <a:r>
              <a:rPr lang="zh-CN" altLang="en-US" dirty="0"/>
              <a:t>辅助色系。</a:t>
            </a:r>
            <a:endParaRPr lang="en-US" altLang="zh-CN" dirty="0"/>
          </a:p>
          <a:p>
            <a:pPr marL="0" indent="0">
              <a:lnSpc>
                <a:spcPct val="150000"/>
              </a:lnSpc>
              <a:buNone/>
            </a:pP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关于模板的使用说明</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4256661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9527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3" name="标题 2"/>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75366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3624108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使用场合较为严肃，不适合复杂图片出现的情况下。</a:t>
            </a:r>
            <a:endParaRPr lang="en-US" altLang="zh-CN" dirty="0"/>
          </a:p>
          <a:p>
            <a:r>
              <a:rPr lang="zh-CN" altLang="en-US" dirty="0"/>
              <a:t>如需使用，建议</a:t>
            </a:r>
            <a:r>
              <a:rPr lang="en-US" altLang="zh-CN" dirty="0"/>
              <a:t>PPT</a:t>
            </a:r>
            <a:r>
              <a:rPr lang="zh-CN" altLang="en-US" dirty="0"/>
              <a:t>所有内页均使用极简版式，可以达到更简洁清爽的效果。</a:t>
            </a:r>
          </a:p>
        </p:txBody>
      </p:sp>
      <p:sp>
        <p:nvSpPr>
          <p:cNvPr id="3" name="标题 2"/>
          <p:cNvSpPr>
            <a:spLocks noGrp="1"/>
          </p:cNvSpPr>
          <p:nvPr>
            <p:ph type="title"/>
          </p:nvPr>
        </p:nvSpPr>
        <p:spPr/>
        <p:txBody>
          <a:bodyPr/>
          <a:lstStyle/>
          <a:p>
            <a:r>
              <a:rPr lang="zh-CN" altLang="en-US" dirty="0"/>
              <a:t>极简版内页</a:t>
            </a:r>
          </a:p>
        </p:txBody>
      </p:sp>
    </p:spTree>
    <p:extLst>
      <p:ext uri="{BB962C8B-B14F-4D97-AF65-F5344CB8AC3E}">
        <p14:creationId xmlns:p14="http://schemas.microsoft.com/office/powerpoint/2010/main" val="1305822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119608353"/>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63AD00-5CF2-4504-BB01-14DF5B40813E}"/>
              </a:ext>
            </a:extLst>
          </p:cNvPr>
          <p:cNvSpPr>
            <a:spLocks noGrp="1"/>
          </p:cNvSpPr>
          <p:nvPr>
            <p:ph sz="quarter" idx="10"/>
          </p:nvPr>
        </p:nvSpPr>
        <p:spPr/>
        <p:txBody>
          <a:bodyPr>
            <a:normAutofit/>
          </a:bodyPr>
          <a:lstStyle/>
          <a:p>
            <a:r>
              <a:rPr lang="zh-CN" altLang="en-US" sz="2400" b="1" dirty="0"/>
              <a:t>传输线 </a:t>
            </a:r>
            <a:r>
              <a:rPr lang="en-US" altLang="zh-CN" sz="2400" b="1" dirty="0"/>
              <a:t>RLGC </a:t>
            </a:r>
            <a:r>
              <a:rPr lang="zh-CN" altLang="en-US" sz="2400" b="1" dirty="0"/>
              <a:t>模型 </a:t>
            </a:r>
            <a:r>
              <a:rPr lang="en-US" altLang="zh-CN" sz="2400" b="1" dirty="0"/>
              <a:t>(W-element) </a:t>
            </a:r>
            <a:r>
              <a:rPr lang="zh-CN" altLang="en-US" sz="2400" b="1" dirty="0"/>
              <a:t>的优势 </a:t>
            </a:r>
            <a:r>
              <a:rPr lang="en-US" altLang="zh-CN" sz="2400" b="1" dirty="0"/>
              <a:t>[1]</a:t>
            </a:r>
          </a:p>
          <a:p>
            <a:pPr lvl="1"/>
            <a:r>
              <a:rPr lang="zh-CN" altLang="en-US" sz="2000" dirty="0"/>
              <a:t>线长可变：因为 </a:t>
            </a:r>
            <a:r>
              <a:rPr lang="en-US" altLang="zh-CN" sz="2000" dirty="0"/>
              <a:t>RLGC </a:t>
            </a:r>
            <a:r>
              <a:rPr lang="zh-CN" altLang="en-US" sz="2000" dirty="0"/>
              <a:t>是对准 </a:t>
            </a:r>
            <a:r>
              <a:rPr lang="en-US" altLang="zh-CN" sz="2000" dirty="0"/>
              <a:t>TEM </a:t>
            </a:r>
            <a:r>
              <a:rPr lang="zh-CN" altLang="en-US" sz="2000" dirty="0"/>
              <a:t>传输线横截面结构的建模</a:t>
            </a:r>
            <a:endParaRPr lang="en-US" altLang="zh-CN" sz="2000" dirty="0"/>
          </a:p>
          <a:p>
            <a:pPr lvl="1"/>
            <a:r>
              <a:rPr lang="zh-CN" altLang="en-US" sz="2000" dirty="0"/>
              <a:t>时域仿真效率较高</a:t>
            </a:r>
            <a:endParaRPr lang="en-US" altLang="zh-CN" sz="2000" dirty="0"/>
          </a:p>
          <a:p>
            <a:pPr lvl="1"/>
            <a:r>
              <a:rPr lang="zh-CN" altLang="en-US" sz="2000" dirty="0"/>
              <a:t>便于作阻抗，损耗，串扰等信号完整性分析</a:t>
            </a:r>
            <a:endParaRPr lang="en-US" altLang="zh-CN" sz="2000" dirty="0"/>
          </a:p>
          <a:p>
            <a:r>
              <a:rPr lang="zh-CN" altLang="en-US" sz="2400" b="1" dirty="0"/>
              <a:t>传输线 </a:t>
            </a:r>
            <a:r>
              <a:rPr lang="en-US" altLang="zh-CN" sz="2400" b="1" dirty="0"/>
              <a:t>RLGC </a:t>
            </a:r>
            <a:r>
              <a:rPr lang="zh-CN" altLang="en-US" sz="2400" b="1" dirty="0"/>
              <a:t>模型的提取方法</a:t>
            </a:r>
            <a:endParaRPr lang="en-US" altLang="zh-CN" sz="2400" b="1" dirty="0"/>
          </a:p>
          <a:p>
            <a:pPr lvl="1"/>
            <a:r>
              <a:rPr lang="zh-CN" altLang="en-US" sz="2000" dirty="0"/>
              <a:t>电磁场数值求解器，如 </a:t>
            </a:r>
            <a:r>
              <a:rPr lang="en-US" altLang="zh-CN" sz="2000" dirty="0"/>
              <a:t>HFSS</a:t>
            </a:r>
          </a:p>
          <a:p>
            <a:pPr lvl="1"/>
            <a:r>
              <a:rPr lang="zh-CN" altLang="en-US" sz="2000" dirty="0"/>
              <a:t>基于测试，如从 </a:t>
            </a:r>
            <a:r>
              <a:rPr lang="en-US" altLang="zh-CN" sz="2000" dirty="0"/>
              <a:t>VNA </a:t>
            </a:r>
            <a:r>
              <a:rPr lang="zh-CN" altLang="en-US" sz="2000" dirty="0"/>
              <a:t>测量得到的 </a:t>
            </a:r>
            <a:r>
              <a:rPr lang="en-US" altLang="zh-CN" sz="2000" dirty="0"/>
              <a:t>S </a:t>
            </a:r>
            <a:r>
              <a:rPr lang="zh-CN" altLang="en-US" sz="2000" dirty="0"/>
              <a:t>参数中提取</a:t>
            </a:r>
            <a:endParaRPr lang="en-US" altLang="zh-CN" sz="2000" dirty="0"/>
          </a:p>
          <a:p>
            <a:r>
              <a:rPr lang="zh-CN" altLang="en-US" sz="2400" b="1" dirty="0"/>
              <a:t>基于测试的建模方法的优势 </a:t>
            </a:r>
            <a:r>
              <a:rPr lang="en-US" altLang="zh-CN" sz="2400" b="1" dirty="0"/>
              <a:t>[2]</a:t>
            </a:r>
          </a:p>
          <a:p>
            <a:pPr lvl="1"/>
            <a:r>
              <a:rPr lang="zh-CN" altLang="en-US" sz="2000" dirty="0"/>
              <a:t>仿真结构同成品结构间的差异</a:t>
            </a:r>
            <a:endParaRPr lang="en-US" altLang="zh-CN" sz="2000" dirty="0"/>
          </a:p>
          <a:p>
            <a:pPr lvl="1"/>
            <a:r>
              <a:rPr lang="zh-CN" altLang="en-US" sz="2000" dirty="0"/>
              <a:t>场求解器精度限制</a:t>
            </a:r>
          </a:p>
        </p:txBody>
      </p:sp>
      <p:sp>
        <p:nvSpPr>
          <p:cNvPr id="3" name="标题 2">
            <a:extLst>
              <a:ext uri="{FF2B5EF4-FFF2-40B4-BE49-F238E27FC236}">
                <a16:creationId xmlns:a16="http://schemas.microsoft.com/office/drawing/2014/main" id="{F044535D-6E21-4F4B-B46A-1F7F68DB3770}"/>
              </a:ext>
            </a:extLst>
          </p:cNvPr>
          <p:cNvSpPr>
            <a:spLocks noGrp="1"/>
          </p:cNvSpPr>
          <p:nvPr>
            <p:ph type="title"/>
          </p:nvPr>
        </p:nvSpPr>
        <p:spPr/>
        <p:txBody>
          <a:bodyPr/>
          <a:lstStyle/>
          <a:p>
            <a:r>
              <a:rPr lang="zh-CN" altLang="en-US" dirty="0"/>
              <a:t>研究背景</a:t>
            </a:r>
          </a:p>
        </p:txBody>
      </p:sp>
      <p:sp>
        <p:nvSpPr>
          <p:cNvPr id="4" name="灯片编号占位符 3">
            <a:extLst>
              <a:ext uri="{FF2B5EF4-FFF2-40B4-BE49-F238E27FC236}">
                <a16:creationId xmlns:a16="http://schemas.microsoft.com/office/drawing/2014/main" id="{48B5FDBB-EFB5-4163-B6A7-0652B4152388}"/>
              </a:ext>
            </a:extLst>
          </p:cNvPr>
          <p:cNvSpPr>
            <a:spLocks noGrp="1"/>
          </p:cNvSpPr>
          <p:nvPr>
            <p:ph type="sldNum" sz="quarter" idx="12"/>
          </p:nvPr>
        </p:nvSpPr>
        <p:spPr/>
        <p:txBody>
          <a:bodyPr/>
          <a:lstStyle/>
          <a:p>
            <a:fld id="{D4CE0C3C-47D3-4455-AB34-8268314DB49D}" type="slidenum">
              <a:rPr lang="en-US" altLang="zh-CN" smtClean="0"/>
              <a:pPr/>
              <a:t>3</a:t>
            </a:fld>
            <a:endParaRPr lang="en-US" altLang="zh-CN"/>
          </a:p>
        </p:txBody>
      </p:sp>
    </p:spTree>
    <p:extLst>
      <p:ext uri="{BB962C8B-B14F-4D97-AF65-F5344CB8AC3E}">
        <p14:creationId xmlns:p14="http://schemas.microsoft.com/office/powerpoint/2010/main" val="3738301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3094480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a:bodyPr>
          <a:lstStyle/>
          <a:p>
            <a:r>
              <a:rPr lang="zh-CN" altLang="en-US" dirty="0"/>
              <a:t>比较内容标题</a:t>
            </a:r>
          </a:p>
        </p:txBody>
      </p:sp>
    </p:spTree>
    <p:extLst>
      <p:ext uri="{BB962C8B-B14F-4D97-AF65-F5344CB8AC3E}">
        <p14:creationId xmlns:p14="http://schemas.microsoft.com/office/powerpoint/2010/main" val="1201453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473960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文字内容文字内容文字内容文字内容</a:t>
            </a:r>
            <a:endParaRPr lang="en-US" altLang="zh-CN" dirty="0"/>
          </a:p>
          <a:p>
            <a:pPr lvl="1"/>
            <a:r>
              <a:rPr lang="zh-CN" altLang="en-US" dirty="0"/>
              <a:t>文字内容文字内容文字内容文字内容文字内容</a:t>
            </a:r>
            <a:endParaRPr lang="en-US" altLang="zh-CN" dirty="0"/>
          </a:p>
          <a:p>
            <a:pPr lvl="1"/>
            <a:r>
              <a:rPr lang="zh-CN" altLang="en-US" dirty="0"/>
              <a:t>文字内容文字内容文字内容文字内容文字内容</a:t>
            </a:r>
            <a:endParaRPr lang="en-US" altLang="zh-CN" dirty="0"/>
          </a:p>
          <a:p>
            <a:r>
              <a:rPr lang="zh-CN" altLang="en-US" dirty="0"/>
              <a:t>文字内容文字内容文字内容文字内容</a:t>
            </a:r>
            <a:endParaRPr lang="en-US" altLang="zh-CN"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418563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纯标题页面标题内容</a:t>
            </a:r>
          </a:p>
        </p:txBody>
      </p:sp>
    </p:spTree>
    <p:extLst>
      <p:ext uri="{BB962C8B-B14F-4D97-AF65-F5344CB8AC3E}">
        <p14:creationId xmlns:p14="http://schemas.microsoft.com/office/powerpoint/2010/main" val="2465555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极简版内页去除了题图，换以纯色背景；</a:t>
            </a:r>
            <a:endParaRPr lang="en-US" altLang="zh-CN" dirty="0"/>
          </a:p>
          <a:p>
            <a:r>
              <a:rPr lang="zh-CN" altLang="en-US" dirty="0"/>
              <a:t>供内页内容较为复杂时使用，可以避免复杂图片对内容呈现的干扰；</a:t>
            </a:r>
            <a:endParaRPr lang="en-US" altLang="zh-CN" dirty="0"/>
          </a:p>
          <a:p>
            <a:r>
              <a:rPr lang="zh-CN" altLang="en-US" dirty="0"/>
              <a:t>供</a:t>
            </a:r>
            <a:r>
              <a:rPr lang="en-US" altLang="zh-CN" dirty="0"/>
              <a:t>PPT</a:t>
            </a:r>
            <a:r>
              <a:rPr lang="zh-CN" altLang="en-US" dirty="0"/>
              <a:t>使用场合较为严肃，不适合题图复杂图片出现的情况下。</a:t>
            </a:r>
            <a:endParaRPr lang="en-US" altLang="zh-CN" dirty="0"/>
          </a:p>
          <a:p>
            <a:r>
              <a:rPr lang="zh-CN" altLang="en-US" dirty="0"/>
              <a:t>如需使用，建议所有内页均使用极简版式，以达到更简洁、清爽的效果。</a:t>
            </a:r>
          </a:p>
          <a:p>
            <a:endParaRPr lang="zh-CN" altLang="en-US" dirty="0"/>
          </a:p>
        </p:txBody>
      </p:sp>
      <p:sp>
        <p:nvSpPr>
          <p:cNvPr id="3" name="标题 2"/>
          <p:cNvSpPr>
            <a:spLocks noGrp="1"/>
          </p:cNvSpPr>
          <p:nvPr>
            <p:ph type="title"/>
          </p:nvPr>
        </p:nvSpPr>
        <p:spPr/>
        <p:txBody>
          <a:bodyPr/>
          <a:lstStyle/>
          <a:p>
            <a:r>
              <a:rPr lang="zh-CN" altLang="en-US" dirty="0"/>
              <a:t>极简版内页</a:t>
            </a:r>
            <a:r>
              <a:rPr lang="en-US" altLang="zh-CN" dirty="0"/>
              <a:t>-</a:t>
            </a:r>
            <a:r>
              <a:rPr lang="zh-CN" altLang="en-US" dirty="0"/>
              <a:t>有页码</a:t>
            </a:r>
          </a:p>
        </p:txBody>
      </p:sp>
      <p:sp>
        <p:nvSpPr>
          <p:cNvPr id="4" name="灯片编号占位符 3"/>
          <p:cNvSpPr>
            <a:spLocks noGrp="1"/>
          </p:cNvSpPr>
          <p:nvPr>
            <p:ph type="sldNum" sz="quarter" idx="12"/>
          </p:nvPr>
        </p:nvSpPr>
        <p:spPr/>
        <p:txBody>
          <a:bodyPr/>
          <a:lstStyle/>
          <a:p>
            <a:fld id="{D4CE0C3C-47D3-4455-AB34-8268314DB49D}" type="slidenum">
              <a:rPr lang="en-US" altLang="zh-CN" smtClean="0"/>
              <a:pPr/>
              <a:t>35</a:t>
            </a:fld>
            <a:endParaRPr lang="en-US" altLang="zh-CN"/>
          </a:p>
        </p:txBody>
      </p:sp>
    </p:spTree>
    <p:extLst>
      <p:ext uri="{BB962C8B-B14F-4D97-AF65-F5344CB8AC3E}">
        <p14:creationId xmlns:p14="http://schemas.microsoft.com/office/powerpoint/2010/main" val="1026729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36</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2352436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37</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462846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38</a:t>
            </a:fld>
            <a:endParaRPr lang="en-US" altLang="zh-CN" dirty="0"/>
          </a:p>
        </p:txBody>
      </p:sp>
    </p:spTree>
    <p:extLst>
      <p:ext uri="{BB962C8B-B14F-4D97-AF65-F5344CB8AC3E}">
        <p14:creationId xmlns:p14="http://schemas.microsoft.com/office/powerpoint/2010/main" val="2343789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357823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E24120-E2D6-4CDF-A4D7-B2A7F8BF3CF5}"/>
              </a:ext>
            </a:extLst>
          </p:cNvPr>
          <p:cNvSpPr>
            <a:spLocks noGrp="1"/>
          </p:cNvSpPr>
          <p:nvPr>
            <p:ph sz="quarter" idx="10"/>
          </p:nvPr>
        </p:nvSpPr>
        <p:spPr/>
        <p:txBody>
          <a:bodyPr>
            <a:normAutofit fontScale="92500"/>
          </a:bodyPr>
          <a:lstStyle/>
          <a:p>
            <a:r>
              <a:rPr lang="zh-CN" altLang="en-US" sz="2600" b="1" dirty="0"/>
              <a:t>研究目标：建立由 </a:t>
            </a:r>
            <a:r>
              <a:rPr lang="en-US" altLang="zh-CN" sz="2600" b="1" dirty="0"/>
              <a:t>S </a:t>
            </a:r>
            <a:r>
              <a:rPr lang="zh-CN" altLang="en-US" sz="2600" b="1" dirty="0"/>
              <a:t>参数提取传输线 </a:t>
            </a:r>
            <a:r>
              <a:rPr lang="en-US" altLang="zh-CN" sz="2600" b="1" dirty="0"/>
              <a:t>RLGC </a:t>
            </a:r>
            <a:r>
              <a:rPr lang="zh-CN" altLang="en-US" sz="2600" b="1" dirty="0"/>
              <a:t>参数的方法</a:t>
            </a:r>
            <a:endParaRPr lang="en-US" altLang="zh-CN" sz="2600" b="1" dirty="0"/>
          </a:p>
          <a:p>
            <a:r>
              <a:rPr lang="en-US" altLang="zh-CN" sz="2400" b="1" dirty="0"/>
              <a:t>1. </a:t>
            </a:r>
            <a:r>
              <a:rPr lang="zh-CN" altLang="en-US" sz="2400" b="1" dirty="0"/>
              <a:t>理论准备</a:t>
            </a:r>
            <a:endParaRPr lang="en-US" altLang="zh-CN" sz="2400" b="1" dirty="0"/>
          </a:p>
          <a:p>
            <a:pPr lvl="1"/>
            <a:r>
              <a:rPr lang="zh-CN" altLang="en-US" sz="2000" dirty="0"/>
              <a:t>理解基本概念：多导体传输线 </a:t>
            </a:r>
            <a:r>
              <a:rPr lang="en-US" altLang="zh-CN" sz="2000" dirty="0"/>
              <a:t>(MTL) </a:t>
            </a:r>
            <a:r>
              <a:rPr lang="zh-CN" altLang="en-US" sz="2000" dirty="0"/>
              <a:t>方程，传输线参数，微波网络分析</a:t>
            </a:r>
            <a:endParaRPr lang="en-US" altLang="zh-CN" sz="2000" dirty="0"/>
          </a:p>
          <a:p>
            <a:pPr lvl="1"/>
            <a:r>
              <a:rPr lang="zh-CN" altLang="en-US" sz="2000" dirty="0"/>
              <a:t>梳理正向过程：由传输线参数 </a:t>
            </a:r>
            <a:r>
              <a:rPr lang="en-US" altLang="zh-CN" sz="2000" dirty="0"/>
              <a:t>RLGC </a:t>
            </a:r>
            <a:r>
              <a:rPr lang="zh-CN" altLang="en-US" sz="2000" dirty="0"/>
              <a:t>求解 </a:t>
            </a:r>
            <a:r>
              <a:rPr lang="en-US" altLang="zh-CN" sz="2000" dirty="0"/>
              <a:t>S </a:t>
            </a:r>
            <a:r>
              <a:rPr lang="zh-CN" altLang="en-US" sz="2000" dirty="0"/>
              <a:t>参数的所有细节</a:t>
            </a:r>
            <a:endParaRPr lang="en-US" altLang="zh-CN" sz="2000" dirty="0"/>
          </a:p>
          <a:p>
            <a:r>
              <a:rPr lang="en-US" altLang="zh-CN" sz="2400" b="1" dirty="0"/>
              <a:t>2. </a:t>
            </a:r>
            <a:r>
              <a:rPr lang="zh-CN" altLang="en-US" sz="2400" b="1" dirty="0"/>
              <a:t>公式推导</a:t>
            </a:r>
            <a:endParaRPr lang="en-US" altLang="zh-CN" sz="2400" b="1" dirty="0"/>
          </a:p>
          <a:p>
            <a:pPr lvl="1"/>
            <a:r>
              <a:rPr lang="zh-CN" altLang="en-US" sz="2000" dirty="0"/>
              <a:t>建立逆向过程 </a:t>
            </a:r>
            <a:r>
              <a:rPr lang="en-US" altLang="zh-CN" sz="2000" dirty="0"/>
              <a:t>( </a:t>
            </a:r>
            <a:r>
              <a:rPr lang="zh-CN" altLang="en-US" sz="2000" dirty="0"/>
              <a:t>由 </a:t>
            </a:r>
            <a:r>
              <a:rPr lang="en-US" altLang="zh-CN" sz="2000" dirty="0"/>
              <a:t>S </a:t>
            </a:r>
            <a:r>
              <a:rPr lang="zh-CN" altLang="en-US" sz="2000" dirty="0"/>
              <a:t>提取 </a:t>
            </a:r>
            <a:r>
              <a:rPr lang="en-US" altLang="zh-CN" sz="2000" dirty="0"/>
              <a:t>RLGC ) </a:t>
            </a:r>
            <a:r>
              <a:rPr lang="zh-CN" altLang="en-US" sz="2000" dirty="0"/>
              <a:t>的算式和细节</a:t>
            </a:r>
            <a:endParaRPr lang="en-US" altLang="zh-CN" sz="2000" dirty="0"/>
          </a:p>
          <a:p>
            <a:r>
              <a:rPr lang="en-US" altLang="zh-CN" sz="2400" b="1" dirty="0"/>
              <a:t>3.</a:t>
            </a:r>
            <a:r>
              <a:rPr lang="zh-CN" altLang="en-US" sz="2400" b="1" dirty="0"/>
              <a:t> 仿真验证</a:t>
            </a:r>
            <a:endParaRPr lang="en-US" altLang="zh-CN" sz="2400" b="1" dirty="0"/>
          </a:p>
          <a:p>
            <a:pPr lvl="1"/>
            <a:r>
              <a:rPr lang="zh-CN" altLang="en-US" sz="2000" dirty="0"/>
              <a:t>数据来源：</a:t>
            </a:r>
            <a:r>
              <a:rPr lang="en-US" altLang="zh-CN" sz="2000" dirty="0"/>
              <a:t>HFSS</a:t>
            </a:r>
            <a:r>
              <a:rPr lang="zh-CN" altLang="en-US" sz="2000" dirty="0"/>
              <a:t>，</a:t>
            </a:r>
            <a:r>
              <a:rPr lang="en-US" altLang="zh-CN" sz="2000" dirty="0"/>
              <a:t>ADS</a:t>
            </a:r>
            <a:r>
              <a:rPr lang="zh-CN" altLang="en-US" sz="2000" dirty="0"/>
              <a:t>，</a:t>
            </a:r>
            <a:r>
              <a:rPr lang="en-US" altLang="zh-CN" sz="2000" dirty="0"/>
              <a:t>Cadence </a:t>
            </a:r>
            <a:r>
              <a:rPr lang="en-US" altLang="zh-CN" sz="2000" dirty="0" err="1"/>
              <a:t>Sigrity</a:t>
            </a:r>
            <a:r>
              <a:rPr lang="zh-CN" altLang="en-US" sz="2000" dirty="0"/>
              <a:t>，</a:t>
            </a:r>
            <a:r>
              <a:rPr lang="en-US" altLang="zh-CN" sz="2000" dirty="0"/>
              <a:t>Polar Si9000 </a:t>
            </a:r>
            <a:r>
              <a:rPr lang="zh-CN" altLang="en-US" sz="2000" dirty="0"/>
              <a:t>等电磁仿真工具</a:t>
            </a:r>
            <a:endParaRPr lang="en-US" altLang="zh-CN" sz="2000" dirty="0"/>
          </a:p>
          <a:p>
            <a:pPr lvl="1"/>
            <a:r>
              <a:rPr lang="zh-CN" altLang="en-US" sz="2000" dirty="0"/>
              <a:t>算法实现：</a:t>
            </a:r>
            <a:r>
              <a:rPr lang="en-US" altLang="zh-CN" sz="2000" dirty="0"/>
              <a:t>MATLAB R2020a</a:t>
            </a:r>
          </a:p>
          <a:p>
            <a:r>
              <a:rPr lang="en-US" altLang="zh-CN" sz="2400" b="1" dirty="0"/>
              <a:t>4. </a:t>
            </a:r>
            <a:r>
              <a:rPr lang="zh-CN" altLang="en-US" sz="2400" b="1" dirty="0"/>
              <a:t>总结与展望</a:t>
            </a:r>
            <a:endParaRPr lang="en-US" altLang="zh-CN" sz="2400" b="1" dirty="0"/>
          </a:p>
          <a:p>
            <a:pPr lvl="1"/>
            <a:endParaRPr lang="zh-CN" altLang="en-US" dirty="0"/>
          </a:p>
        </p:txBody>
      </p:sp>
      <p:sp>
        <p:nvSpPr>
          <p:cNvPr id="3" name="标题 2">
            <a:extLst>
              <a:ext uri="{FF2B5EF4-FFF2-40B4-BE49-F238E27FC236}">
                <a16:creationId xmlns:a16="http://schemas.microsoft.com/office/drawing/2014/main" id="{8E07DD32-B50D-4363-8C82-F006AB38BE47}"/>
              </a:ext>
            </a:extLst>
          </p:cNvPr>
          <p:cNvSpPr>
            <a:spLocks noGrp="1"/>
          </p:cNvSpPr>
          <p:nvPr>
            <p:ph type="title"/>
          </p:nvPr>
        </p:nvSpPr>
        <p:spPr/>
        <p:txBody>
          <a:bodyPr/>
          <a:lstStyle/>
          <a:p>
            <a:r>
              <a:rPr lang="zh-CN" altLang="en-US" dirty="0"/>
              <a:t>研究目标与研究路线</a:t>
            </a:r>
          </a:p>
        </p:txBody>
      </p:sp>
      <p:sp>
        <p:nvSpPr>
          <p:cNvPr id="4" name="灯片编号占位符 3">
            <a:extLst>
              <a:ext uri="{FF2B5EF4-FFF2-40B4-BE49-F238E27FC236}">
                <a16:creationId xmlns:a16="http://schemas.microsoft.com/office/drawing/2014/main" id="{DC2AB3D6-C62F-412B-94E3-03C2A8A54552}"/>
              </a:ext>
            </a:extLst>
          </p:cNvPr>
          <p:cNvSpPr>
            <a:spLocks noGrp="1"/>
          </p:cNvSpPr>
          <p:nvPr>
            <p:ph type="sldNum" sz="quarter" idx="12"/>
          </p:nvPr>
        </p:nvSpPr>
        <p:spPr/>
        <p:txBody>
          <a:bodyPr/>
          <a:lstStyle/>
          <a:p>
            <a:fld id="{D4CE0C3C-47D3-4455-AB34-8268314DB49D}" type="slidenum">
              <a:rPr lang="en-US" altLang="zh-CN" smtClean="0"/>
              <a:pPr/>
              <a:t>4</a:t>
            </a:fld>
            <a:endParaRPr lang="en-US" altLang="zh-CN"/>
          </a:p>
        </p:txBody>
      </p:sp>
    </p:spTree>
    <p:extLst>
      <p:ext uri="{BB962C8B-B14F-4D97-AF65-F5344CB8AC3E}">
        <p14:creationId xmlns:p14="http://schemas.microsoft.com/office/powerpoint/2010/main" val="116769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可仅使用蓝色</a:t>
            </a:r>
          </a:p>
        </p:txBody>
      </p:sp>
      <p:graphicFrame>
        <p:nvGraphicFramePr>
          <p:cNvPr id="3" name="图示 2"/>
          <p:cNvGraphicFramePr/>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766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a:t>
            </a:r>
            <a:r>
              <a:rPr lang="zh-CN" altLang="en-US"/>
              <a:t>配色；</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1620705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a:t>
            </a:r>
            <a:r>
              <a:rPr lang="en-US" altLang="zh-CN" dirty="0"/>
              <a:t>VI</a:t>
            </a:r>
            <a:r>
              <a:rPr lang="zh-CN" altLang="en-US" dirty="0"/>
              <a:t>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pic>
        <p:nvPicPr>
          <p:cNvPr id="2" name="图片 1"/>
          <p:cNvPicPr>
            <a:picLocks noChangeAspect="1"/>
          </p:cNvPicPr>
          <p:nvPr/>
        </p:nvPicPr>
        <p:blipFill>
          <a:blip r:embed="rId2"/>
          <a:stretch>
            <a:fillRect/>
          </a:stretch>
        </p:blipFill>
        <p:spPr>
          <a:xfrm rot="5400000" flipH="1" flipV="1">
            <a:off x="4455455" y="4299836"/>
            <a:ext cx="2842228" cy="93600"/>
          </a:xfrm>
          <a:prstGeom prst="rect">
            <a:avLst/>
          </a:prstGeom>
        </p:spPr>
      </p:pic>
    </p:spTree>
    <p:extLst>
      <p:ext uri="{BB962C8B-B14F-4D97-AF65-F5344CB8AC3E}">
        <p14:creationId xmlns:p14="http://schemas.microsoft.com/office/powerpoint/2010/main" val="2870202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说明</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无页码版式</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有页码版式</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图形与配色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图片处理及排版</a:t>
            </a:r>
          </a:p>
        </p:txBody>
      </p:sp>
    </p:spTree>
    <p:extLst>
      <p:ext uri="{BB962C8B-B14F-4D97-AF65-F5344CB8AC3E}">
        <p14:creationId xmlns:p14="http://schemas.microsoft.com/office/powerpoint/2010/main" val="2085259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818197" y="3803257"/>
            <a:ext cx="3996000" cy="2679923"/>
          </a:xfrm>
          <a:prstGeom prst="rect">
            <a:avLst/>
          </a:prstGeom>
        </p:spPr>
      </p:pic>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399"/>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314480"/>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仅供参考，非指定样式</a:t>
            </a:r>
            <a:r>
              <a:rPr lang="zh-CN" altLang="en-US" sz="1600" dirty="0"/>
              <a:t>。</a:t>
            </a:r>
            <a:endParaRPr lang="en-US" altLang="zh-CN" sz="1600" dirty="0"/>
          </a:p>
          <a:p>
            <a:pPr marL="285750" indent="-285750">
              <a:lnSpc>
                <a:spcPct val="120000"/>
              </a:lnSpc>
              <a:spcAft>
                <a:spcPts val="2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3997683999"/>
      </p:ext>
    </p:extLst>
  </p:cSld>
  <p:clrMapOvr>
    <a:masterClrMapping/>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频域 </a:t>
                </a:r>
                <a:r>
                  <a:rPr lang="en-US" altLang="zh-CN" dirty="0"/>
                  <a:t>MTL </a:t>
                </a:r>
                <a:r>
                  <a:rPr lang="zh-CN" altLang="en-US" dirty="0"/>
                  <a:t>方程</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d</m:t>
                          </m:r>
                        </m:num>
                        <m:den>
                          <m:r>
                            <m:rPr>
                              <m:sty m:val="p"/>
                            </m:rPr>
                            <a:rPr lang="en-US" altLang="zh-CN">
                              <a:latin typeface="Cambria Math" panose="02040503050406030204" pitchFamily="18" charset="0"/>
                            </a:rPr>
                            <m:t>d</m:t>
                          </m:r>
                          <m:r>
                            <a:rPr lang="en-US" altLang="zh-CN" i="1">
                              <a:latin typeface="Cambria Math" panose="02040503050406030204" pitchFamily="18" charset="0"/>
                            </a:rPr>
                            <m:t>𝑧</m:t>
                          </m:r>
                        </m:den>
                      </m:f>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d</m:t>
                          </m:r>
                        </m:num>
                        <m:den>
                          <m:r>
                            <m:rPr>
                              <m:sty m:val="p"/>
                            </m:rPr>
                            <a:rPr lang="en-US" altLang="zh-CN">
                              <a:latin typeface="Cambria Math" panose="02040503050406030204" pitchFamily="18" charset="0"/>
                            </a:rPr>
                            <m:t>d</m:t>
                          </m:r>
                          <m:r>
                            <a:rPr lang="en-US" altLang="zh-CN" i="1">
                              <a:latin typeface="Cambria Math" panose="02040503050406030204" pitchFamily="18" charset="0"/>
                            </a:rPr>
                            <m:t>𝑧</m:t>
                          </m:r>
                        </m:den>
                      </m:f>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pPr marL="0" indent="0">
                  <a:buNone/>
                </a:pPr>
                <a:r>
                  <a:rPr lang="zh-CN" altLang="en-US" dirty="0"/>
                  <a:t>其中</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𝒁</m:t>
                          </m:r>
                        </m:e>
                      </m:acc>
                      <m:r>
                        <m:rPr>
                          <m:aln/>
                        </m:rPr>
                        <a:rPr lang="en-US" altLang="zh-CN">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𝑹</m:t>
                          </m:r>
                        </m:e>
                      </m:acc>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i="1">
                          <a:latin typeface="Cambria Math" panose="02040503050406030204" pitchFamily="18" charset="0"/>
                        </a:rPr>
                        <m:t>𝜔</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𝑳</m:t>
                          </m:r>
                        </m:e>
                      </m:acc>
                      <m:r>
                        <a:rPr lang="en-US" altLang="zh-CN">
                          <a:latin typeface="Cambria Math" panose="02040503050406030204" pitchFamily="18" charset="0"/>
                        </a:rPr>
                        <m:t>,</m:t>
                      </m:r>
                    </m:oMath>
                    <m:oMath xmlns:m="http://schemas.openxmlformats.org/officeDocument/2006/math">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𝒀</m:t>
                          </m:r>
                        </m:e>
                      </m:acc>
                      <m:r>
                        <m:rPr>
                          <m:aln/>
                        </m:rPr>
                        <a:rPr lang="en-US" altLang="zh-CN">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𝑮</m:t>
                          </m:r>
                        </m:e>
                      </m:acc>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i="1">
                          <a:latin typeface="Cambria Math" panose="02040503050406030204" pitchFamily="18" charset="0"/>
                        </a:rPr>
                        <m:t>𝜔</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𝑪</m:t>
                          </m:r>
                        </m:e>
                      </m:acc>
                    </m:oMath>
                  </m:oMathPara>
                </a14:m>
                <a:endParaRPr lang="en-US" altLang="zh-CN" dirty="0"/>
              </a:p>
              <a:p>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𝑹</m:t>
                        </m:r>
                      </m:e>
                    </m:acc>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𝑳</m:t>
                        </m:r>
                      </m:e>
                    </m:acc>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𝑪</m:t>
                        </m:r>
                      </m:e>
                    </m:acc>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𝑮</m:t>
                        </m:r>
                      </m:e>
                    </m:acc>
                  </m:oMath>
                </a14:m>
                <a:r>
                  <a:rPr lang="zh-CN" altLang="en-US" dirty="0"/>
                  <a:t> 是传输线的单位长度电阻、电感、电容、电导 </a:t>
                </a:r>
                <a:r>
                  <a:rPr lang="en-US" altLang="zh-CN" dirty="0"/>
                  <a:t>( RLGC )</a:t>
                </a:r>
              </a:p>
              <a:p>
                <a:r>
                  <a:rPr lang="en-US" altLang="zh-CN" dirty="0"/>
                  <a:t>RLGC </a:t>
                </a:r>
                <a:r>
                  <a:rPr lang="zh-CN" altLang="en-US" dirty="0"/>
                  <a:t>参数是 </a:t>
                </a:r>
                <a:r>
                  <a:rPr lang="en-US" altLang="zh-CN" dirty="0"/>
                  <a:t>MTL </a:t>
                </a:r>
                <a:r>
                  <a:rPr lang="zh-CN" altLang="en-US" dirty="0"/>
                  <a:t>方程的系数</a:t>
                </a:r>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1664" t="-126" r="-3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sz="quarter" idx="11"/>
              </p:nvPr>
            </p:nvSpPr>
            <p:spPr/>
            <p:txBody>
              <a:bodyPr>
                <a:normAutofit lnSpcReduction="10000"/>
              </a:bodyPr>
              <a:lstStyle/>
              <a:p>
                <a:r>
                  <a:rPr lang="zh-CN" altLang="en-US" dirty="0"/>
                  <a:t>对位置变量 </a:t>
                </a:r>
                <a14:m>
                  <m:oMath xmlns:m="http://schemas.openxmlformats.org/officeDocument/2006/math">
                    <m:r>
                      <a:rPr lang="en-US" altLang="zh-CN" i="1" dirty="0" smtClean="0">
                        <a:latin typeface="Cambria Math" panose="02040503050406030204" pitchFamily="18" charset="0"/>
                      </a:rPr>
                      <m:t>𝑧</m:t>
                    </m:r>
                  </m:oMath>
                </a14:m>
                <a:r>
                  <a:rPr lang="en-US" altLang="zh-CN" dirty="0"/>
                  <a:t> </a:t>
                </a:r>
                <a:r>
                  <a:rPr lang="zh-CN" altLang="en-US" dirty="0"/>
                  <a:t>求导，得</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e>
                            <m:sup>
                              <m:r>
                                <a:rPr lang="en-US" altLang="zh-CN">
                                  <a:latin typeface="Cambria Math" panose="02040503050406030204" pitchFamily="18" charset="0"/>
                                </a:rPr>
                                <m:t>2</m:t>
                              </m:r>
                            </m:sup>
                          </m:sSup>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dz</m:t>
                              </m:r>
                            </m:e>
                            <m:sup>
                              <m:r>
                                <a:rPr lang="en-US" altLang="zh-CN">
                                  <a:latin typeface="Cambria Math" panose="02040503050406030204" pitchFamily="18" charset="0"/>
                                </a:rPr>
                                <m:t>2</m:t>
                              </m:r>
                            </m:sup>
                          </m:sSup>
                        </m:den>
                      </m:f>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d</m:t>
                          </m:r>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dz</m:t>
                              </m:r>
                            </m:e>
                            <m:sup>
                              <m:r>
                                <a:rPr lang="en-US" altLang="zh-CN">
                                  <a:latin typeface="Cambria Math" panose="02040503050406030204" pitchFamily="18" charset="0"/>
                                </a:rPr>
                                <m:t>2</m:t>
                              </m:r>
                            </m:sup>
                          </m:sSup>
                        </m:den>
                      </m:f>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r>
                  <a:rPr lang="zh-CN" altLang="en-US" dirty="0"/>
                  <a:t>对 </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oMath>
                </a14:m>
                <a:r>
                  <a:rPr lang="zh-CN" altLang="en-US" dirty="0"/>
                  <a:t> （和 </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 </m:t>
                    </m:r>
                  </m:oMath>
                </a14:m>
                <a:r>
                  <a:rPr lang="zh-CN" altLang="en-US" dirty="0"/>
                  <a:t>）相似对角化</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𝑉</m:t>
                          </m:r>
                        </m:sub>
                        <m:sup>
                          <m:r>
                            <a:rPr lang="en-US" altLang="zh-CN" i="1">
                              <a:latin typeface="Cambria Math" panose="02040503050406030204" pitchFamily="18" charset="0"/>
                            </a:rPr>
                            <m:t>−</m:t>
                          </m:r>
                          <m:r>
                            <a:rPr lang="en-US" altLang="zh-CN">
                              <a:latin typeface="Cambria Math" panose="02040503050406030204" pitchFamily="18" charset="0"/>
                            </a:rPr>
                            <m:t>1</m:t>
                          </m:r>
                        </m:sup>
                      </m:sSubSup>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𝑉</m:t>
                          </m:r>
                        </m:sub>
                      </m:sSub>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𝐼</m:t>
                          </m:r>
                        </m:sub>
                        <m:sup>
                          <m:r>
                            <a:rPr lang="en-US" altLang="zh-CN" i="1">
                              <a:latin typeface="Cambria Math" panose="02040503050406030204" pitchFamily="18" charset="0"/>
                            </a:rPr>
                            <m:t>−</m:t>
                          </m:r>
                          <m:r>
                            <a:rPr lang="en-US" altLang="zh-CN">
                              <a:latin typeface="Cambria Math" panose="02040503050406030204" pitchFamily="18" charset="0"/>
                            </a:rPr>
                            <m:t>1</m:t>
                          </m:r>
                        </m:sup>
                      </m:sSubSup>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𝐼</m:t>
                          </m:r>
                        </m:sub>
                      </m:sSub>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m:oMathPara>
                </a14:m>
                <a:endParaRPr lang="en-US" altLang="zh-CN" sz="1800" dirty="0"/>
              </a:p>
              <a:p>
                <a:pPr marL="0" indent="0">
                  <a:buNone/>
                </a:pPr>
                <a:r>
                  <a:rPr lang="zh-CN" altLang="en-US" dirty="0"/>
                  <a:t>可取（因为 </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r>
                      <a:rPr lang="en-US" altLang="zh-CN" b="1" i="1">
                        <a:latin typeface="Cambria Math" panose="02040503050406030204" pitchFamily="18" charset="0"/>
                      </a:rPr>
                      <m:t> </m:t>
                    </m:r>
                  </m:oMath>
                </a14:m>
                <a:r>
                  <a:rPr lang="zh-CN" altLang="en-US" dirty="0"/>
                  <a:t>与</a:t>
                </a:r>
                <a14:m>
                  <m:oMath xmlns:m="http://schemas.openxmlformats.org/officeDocument/2006/math">
                    <m:r>
                      <a:rPr lang="en-US" altLang="zh-CN">
                        <a:latin typeface="Cambria Math" panose="02040503050406030204" pitchFamily="18" charset="0"/>
                      </a:rPr>
                      <m:t> </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 </m:t>
                    </m:r>
                  </m:oMath>
                </a14:m>
                <a:r>
                  <a:rPr lang="zh-CN" altLang="en-US" dirty="0"/>
                  <a:t>互为转置）</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𝑉</m:t>
                          </m:r>
                        </m:sub>
                        <m:sup>
                          <m:r>
                            <m:rPr>
                              <m:sty m:val="p"/>
                            </m:rPr>
                            <a:rPr lang="en-US" altLang="zh-CN">
                              <a:latin typeface="Cambria Math" panose="02040503050406030204" pitchFamily="18" charset="0"/>
                            </a:rPr>
                            <m:t>T</m:t>
                          </m:r>
                        </m:sup>
                      </m:sSubSup>
                      <m:r>
                        <m:rPr>
                          <m:aln/>
                        </m:rP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𝐼</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𝐼</m:t>
                          </m:r>
                        </m:sub>
                        <m:sup>
                          <m:r>
                            <m:rPr>
                              <m:sty m:val="p"/>
                            </m:rPr>
                            <a:rPr lang="en-US" altLang="zh-CN">
                              <a:latin typeface="Cambria Math" panose="02040503050406030204" pitchFamily="18" charset="0"/>
                            </a:rPr>
                            <m:t>T</m:t>
                          </m:r>
                        </m:sup>
                      </m:sSubSup>
                      <m:r>
                        <m:rPr>
                          <m:aln/>
                        </m:rP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𝑉</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None/>
                </a:pPr>
                <a14:m>
                  <m:oMath xmlns:m="http://schemas.openxmlformats.org/officeDocument/2006/math">
                    <m:r>
                      <a:rPr lang="en-US" altLang="zh-CN" b="1" i="1">
                        <a:latin typeface="Cambria Math" panose="02040503050406030204" pitchFamily="18" charset="0"/>
                      </a:rPr>
                      <m:t>𝜸</m:t>
                    </m:r>
                  </m:oMath>
                </a14:m>
                <a:r>
                  <a:rPr lang="zh-CN" altLang="en-US" dirty="0"/>
                  <a:t>的意义：</a:t>
                </a:r>
                <a14:m>
                  <m:oMath xmlns:m="http://schemas.openxmlformats.org/officeDocument/2006/math">
                    <m:r>
                      <a:rPr lang="en-US" altLang="zh-CN" i="1" dirty="0">
                        <a:latin typeface="Cambria Math" panose="02040503050406030204" pitchFamily="18" charset="0"/>
                      </a:rPr>
                      <m:t>𝑁</m:t>
                    </m:r>
                    <m:r>
                      <a:rPr lang="en-US" altLang="zh-CN" b="0" i="1" dirty="0" smtClean="0">
                        <a:latin typeface="Cambria Math" panose="02040503050406030204" pitchFamily="18" charset="0"/>
                      </a:rPr>
                      <m:t> </m:t>
                    </m:r>
                    <m:r>
                      <a:rPr lang="zh-CN" altLang="en-US" i="1" dirty="0" smtClean="0">
                        <a:latin typeface="Cambria Math" panose="02040503050406030204" pitchFamily="18" charset="0"/>
                      </a:rPr>
                      <m:t>个</m:t>
                    </m:r>
                  </m:oMath>
                </a14:m>
                <a:r>
                  <a:rPr lang="zh-CN" altLang="en-US" dirty="0"/>
                  <a:t>模式的复传播常数</a:t>
                </a:r>
              </a:p>
            </p:txBody>
          </p:sp>
        </mc:Choice>
        <mc:Fallback>
          <p:sp>
            <p:nvSpPr>
              <p:cNvPr id="3" name="内容占位符 2"/>
              <p:cNvSpPr>
                <a:spLocks noGrp="1" noRot="1" noChangeAspect="1" noMove="1" noResize="1" noEditPoints="1" noAdjustHandles="1" noChangeArrowheads="1" noChangeShapeType="1" noTextEdit="1"/>
              </p:cNvSpPr>
              <p:nvPr>
                <p:ph sz="quarter" idx="11"/>
              </p:nvPr>
            </p:nvSpPr>
            <p:spPr>
              <a:blipFill>
                <a:blip r:embed="rId3"/>
                <a:stretch>
                  <a:fillRect l="-1662" t="-632" b="-8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4BD5A17-3153-4A95-988E-B577C14000F1}" type="slidenum">
              <a:rPr lang="en-US" altLang="zh-CN" smtClean="0"/>
              <a:pPr/>
              <a:t>5</a:t>
            </a:fld>
            <a:endParaRPr lang="en-US" altLang="zh-CN" dirty="0"/>
          </a:p>
        </p:txBody>
      </p:sp>
      <p:sp>
        <p:nvSpPr>
          <p:cNvPr id="5" name="标题 4"/>
          <p:cNvSpPr>
            <a:spLocks noGrp="1"/>
          </p:cNvSpPr>
          <p:nvPr>
            <p:ph type="title"/>
          </p:nvPr>
        </p:nvSpPr>
        <p:spPr/>
        <p:txBody>
          <a:bodyPr/>
          <a:lstStyle/>
          <a:p>
            <a:r>
              <a:rPr lang="zh-CN" altLang="en-US" dirty="0"/>
              <a:t>频域 </a:t>
            </a:r>
            <a:r>
              <a:rPr lang="en-US" altLang="zh-CN" dirty="0"/>
              <a:t>MTL </a:t>
            </a:r>
            <a:r>
              <a:rPr lang="zh-CN" altLang="en-US" dirty="0"/>
              <a:t>方程的解</a:t>
            </a:r>
          </a:p>
        </p:txBody>
      </p:sp>
    </p:spTree>
    <p:extLst>
      <p:ext uri="{BB962C8B-B14F-4D97-AF65-F5344CB8AC3E}">
        <p14:creationId xmlns:p14="http://schemas.microsoft.com/office/powerpoint/2010/main" val="395557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定义 </a:t>
                </a:r>
                <a14:m>
                  <m:oMath xmlns:m="http://schemas.openxmlformats.org/officeDocument/2006/math">
                    <m:r>
                      <a:rPr lang="en-US" altLang="zh-CN" i="1" dirty="0">
                        <a:latin typeface="Cambria Math" panose="02040503050406030204" pitchFamily="18" charset="0"/>
                      </a:rPr>
                      <m:t>𝑁</m:t>
                    </m:r>
                    <m:r>
                      <a:rPr lang="en-US" altLang="zh-CN" b="0" i="1" dirty="0" smtClean="0">
                        <a:latin typeface="Cambria Math" panose="02040503050406030204" pitchFamily="18" charset="0"/>
                      </a:rPr>
                      <m:t> </m:t>
                    </m:r>
                    <m:r>
                      <a:rPr lang="zh-CN" altLang="en-US" i="1" dirty="0">
                        <a:latin typeface="Cambria Math" panose="02040503050406030204" pitchFamily="18" charset="0"/>
                      </a:rPr>
                      <m:t>个</m:t>
                    </m:r>
                  </m:oMath>
                </a14:m>
                <a:r>
                  <a:rPr lang="zh-CN" altLang="en-US" dirty="0"/>
                  <a:t>准 </a:t>
                </a:r>
                <a:r>
                  <a:rPr lang="en-US" altLang="zh-CN" dirty="0"/>
                  <a:t>TEM </a:t>
                </a:r>
                <a:r>
                  <a:rPr lang="zh-CN" altLang="en-US" dirty="0"/>
                  <a:t>传播模式的电压和电流</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𝑽</m:t>
                      </m:r>
                      <m:d>
                        <m:dPr>
                          <m:ctrlPr>
                            <a:rPr lang="zh-CN" altLang="zh-CN" b="1"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𝑉</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r>
                        <a:rPr lang="en-US" altLang="zh-CN" b="1" i="1">
                          <a:latin typeface="Cambria Math" panose="02040503050406030204" pitchFamily="18" charset="0"/>
                        </a:rPr>
                        <m:t>𝑰</m:t>
                      </m:r>
                      <m:d>
                        <m:dPr>
                          <m:ctrlPr>
                            <a:rPr lang="zh-CN" altLang="zh-CN" b="1"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𝐼</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pPr marL="0" indent="0">
                  <a:buNone/>
                </a:pPr>
                <a:r>
                  <a:rPr lang="zh-CN" altLang="en-US" dirty="0"/>
                  <a:t>代入  </a:t>
                </a:r>
                <a:r>
                  <a:rPr lang="en-US" altLang="zh-CN" dirty="0"/>
                  <a:t>MTL </a:t>
                </a:r>
                <a:r>
                  <a:rPr lang="zh-CN" altLang="en-US" dirty="0"/>
                  <a:t>方程可得</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e>
                            <m:sup>
                              <m:r>
                                <a:rPr lang="en-US" altLang="zh-CN">
                                  <a:latin typeface="Cambria Math" panose="02040503050406030204" pitchFamily="18" charset="0"/>
                                </a:rPr>
                                <m:t>2</m:t>
                              </m:r>
                            </m:sup>
                          </m:sSup>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dz</m:t>
                              </m:r>
                            </m:e>
                            <m:sup>
                              <m:r>
                                <a:rPr lang="en-US" altLang="zh-CN">
                                  <a:latin typeface="Cambria Math" panose="02040503050406030204" pitchFamily="18" charset="0"/>
                                </a:rPr>
                                <m:t>2</m:t>
                              </m:r>
                            </m:sup>
                          </m:sSup>
                        </m:den>
                      </m:f>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d</m:t>
                          </m:r>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dz</m:t>
                              </m:r>
                            </m:e>
                            <m:sup>
                              <m:r>
                                <a:rPr lang="en-US" altLang="zh-CN">
                                  <a:latin typeface="Cambria Math" panose="02040503050406030204" pitchFamily="18" charset="0"/>
                                </a:rPr>
                                <m:t>2</m:t>
                              </m:r>
                            </m:sup>
                          </m:sSup>
                        </m:den>
                      </m:f>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pPr marL="0" indent="0">
                  <a:buNone/>
                </a:pPr>
                <a:r>
                  <a:rPr lang="zh-CN" altLang="en-US" dirty="0"/>
                  <a:t>其中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a14:m>
                <a:r>
                  <a:rPr lang="zh-CN" altLang="en-US" dirty="0"/>
                  <a:t> 是对角阵，故上式可视为</a:t>
                </a:r>
                <a14:m>
                  <m:oMath xmlns:m="http://schemas.openxmlformats.org/officeDocument/2006/math">
                    <m:r>
                      <a:rPr lang="en-US" altLang="zh-CN" b="0" i="1" smtClean="0">
                        <a:latin typeface="Cambria Math" panose="02040503050406030204" pitchFamily="18" charset="0"/>
                      </a:rPr>
                      <m:t>2</m:t>
                    </m:r>
                    <m:r>
                      <a:rPr lang="en-US" altLang="zh-CN" i="1">
                        <a:latin typeface="Cambria Math" panose="02040503050406030204" pitchFamily="18" charset="0"/>
                      </a:rPr>
                      <m:t>𝑁</m:t>
                    </m:r>
                  </m:oMath>
                </a14:m>
                <a:r>
                  <a:rPr lang="zh-CN" altLang="en-US" dirty="0"/>
                  <a:t> 个独立的常微分方程，可求出通解</a:t>
                </a:r>
                <a:endParaRPr lang="en-US" altLang="zh-CN"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1664" t="-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sz="quarter" idx="11"/>
              </p:nvPr>
            </p:nvSpPr>
            <p:spPr/>
            <p:txBody>
              <a:bodyPr>
                <a:normAutofit/>
              </a:bodyPr>
              <a:lstStyle/>
              <a:p>
                <a:r>
                  <a:rPr lang="zh-CN" altLang="en-US" dirty="0"/>
                  <a:t>最终求得 </a:t>
                </a:r>
                <a:r>
                  <a:rPr lang="en-US" altLang="zh-CN" dirty="0"/>
                  <a:t>MTL </a:t>
                </a:r>
                <a:r>
                  <a:rPr lang="zh-CN" altLang="en-US" dirty="0"/>
                  <a:t>方程的通解</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𝐼</m:t>
                          </m:r>
                        </m:sub>
                      </m:sSub>
                      <m:d>
                        <m:dPr>
                          <m:ctrlPr>
                            <a:rPr lang="zh-CN" altLang="zh-CN" b="1" i="1">
                              <a:latin typeface="Cambria Math" panose="02040503050406030204" pitchFamily="18" charset="0"/>
                            </a:rPr>
                          </m:ctrlPr>
                        </m:dPr>
                        <m:e>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up>
                              <m:r>
                                <a:rPr lang="en-US" altLang="zh-CN">
                                  <a:latin typeface="Cambria Math" panose="02040503050406030204" pitchFamily="18" charset="0"/>
                                </a:rPr>
                                <m:t>+</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up>
                              <m:r>
                                <a:rPr lang="en-US" altLang="zh-CN" i="1">
                                  <a:latin typeface="Cambria Math" panose="02040503050406030204" pitchFamily="18" charset="0"/>
                                </a:rPr>
                                <m:t>−</m:t>
                              </m:r>
                            </m:sup>
                          </m:sSubSup>
                        </m:e>
                      </m:d>
                      <m:r>
                        <a:rPr lang="en-US" altLang="zh-CN">
                          <a:latin typeface="Cambria Math" panose="02040503050406030204" pitchFamily="18" charset="0"/>
                        </a:rPr>
                        <m:t>,</m:t>
                      </m:r>
                    </m:oMath>
                    <m:oMath xmlns:m="http://schemas.openxmlformats.org/officeDocument/2006/math">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𝐼</m:t>
                          </m:r>
                        </m:sub>
                      </m:sSub>
                      <m:d>
                        <m:dPr>
                          <m:ctrlPr>
                            <a:rPr lang="zh-CN" altLang="zh-CN" b="1" i="1">
                              <a:latin typeface="Cambria Math" panose="02040503050406030204" pitchFamily="18" charset="0"/>
                            </a:rPr>
                          </m:ctrlPr>
                        </m:dPr>
                        <m:e>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up>
                              <m:r>
                                <a:rPr lang="en-US" altLang="zh-CN">
                                  <a:latin typeface="Cambria Math" panose="02040503050406030204" pitchFamily="18" charset="0"/>
                                </a:rPr>
                                <m:t>+</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up>
                              <m:r>
                                <a:rPr lang="en-US" altLang="zh-CN" i="1">
                                  <a:latin typeface="Cambria Math" panose="02040503050406030204" pitchFamily="18" charset="0"/>
                                </a:rPr>
                                <m:t>−</m:t>
                              </m:r>
                            </m:sup>
                          </m:sSubSup>
                        </m:e>
                      </m:d>
                    </m:oMath>
                  </m:oMathPara>
                </a14:m>
                <a:endParaRPr lang="en-US" altLang="zh-CN" dirty="0"/>
              </a:p>
              <a:p>
                <a:pPr marL="0" indent="0">
                  <a:buNone/>
                </a:pPr>
                <a:r>
                  <a:rPr lang="zh-CN" altLang="en-US" dirty="0"/>
                  <a:t>将求解过程中的两个中间量定义为复传播常数 </a:t>
                </a:r>
                <a14:m>
                  <m:oMath xmlns:m="http://schemas.openxmlformats.org/officeDocument/2006/math">
                    <m:r>
                      <a:rPr lang="en-US" altLang="zh-CN" b="1" i="1">
                        <a:latin typeface="Cambria Math" panose="02040503050406030204" pitchFamily="18" charset="0"/>
                      </a:rPr>
                      <m:t>𝜞</m:t>
                    </m:r>
                  </m:oMath>
                </a14:m>
                <a:r>
                  <a:rPr lang="zh-CN" altLang="en-US" dirty="0"/>
                  <a:t> 和特征阻抗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zh-CN" altLang="en-US" dirty="0"/>
                  <a:t> </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m:t>𝜞</m:t>
                      </m:r>
                      <m:r>
                        <a:rPr lang="en-US" altLang="zh-CN"/>
                        <m:t>=</m:t>
                      </m:r>
                      <m:rad>
                        <m:radPr>
                          <m:degHide m:val="on"/>
                          <m:ctrlPr>
                            <a:rPr lang="zh-CN" altLang="zh-CN" i="1"/>
                          </m:ctrlPr>
                        </m:radPr>
                        <m:deg/>
                        <m:e>
                          <m:acc>
                            <m:accPr>
                              <m:chr m:val="̃"/>
                              <m:ctrlPr>
                                <a:rPr lang="zh-CN" altLang="zh-CN" i="1"/>
                              </m:ctrlPr>
                            </m:accPr>
                            <m:e>
                              <m:r>
                                <a:rPr lang="en-US" altLang="zh-CN" b="1" i="1"/>
                                <m:t>𝒁</m:t>
                              </m:r>
                            </m:e>
                          </m:acc>
                          <m:acc>
                            <m:accPr>
                              <m:chr m:val="̃"/>
                              <m:ctrlPr>
                                <a:rPr lang="zh-CN" altLang="zh-CN" i="1"/>
                              </m:ctrlPr>
                            </m:accPr>
                            <m:e>
                              <m:r>
                                <a:rPr lang="en-US" altLang="zh-CN" b="1" i="1"/>
                                <m:t>𝒀</m:t>
                              </m:r>
                            </m:e>
                          </m:acc>
                        </m:e>
                      </m:rad>
                      <m:box>
                        <m:boxPr>
                          <m:ctrlPr>
                            <a:rPr lang="zh-CN" altLang="zh-CN" i="1"/>
                          </m:ctrlPr>
                        </m:boxPr>
                        <m:e>
                          <m:r>
                            <a:rPr lang="en-US" altLang="zh-CN"/>
                            <m:t>∶=</m:t>
                          </m:r>
                        </m:e>
                      </m:box>
                      <m:r>
                        <a:rPr lang="en-US" altLang="zh-CN" b="1" i="1"/>
                        <m:t>𝑬</m:t>
                      </m:r>
                      <m:r>
                        <a:rPr lang="en-US" altLang="zh-CN" b="1" i="1"/>
                        <m:t>𝜸</m:t>
                      </m:r>
                      <m:sSup>
                        <m:sSupPr>
                          <m:ctrlPr>
                            <a:rPr lang="zh-CN" altLang="zh-CN" i="1"/>
                          </m:ctrlPr>
                        </m:sSupPr>
                        <m:e>
                          <m:r>
                            <a:rPr lang="en-US" altLang="zh-CN" b="1" i="1"/>
                            <m:t>𝑬</m:t>
                          </m:r>
                        </m:e>
                        <m:sup>
                          <m:r>
                            <a:rPr lang="en-US" altLang="zh-CN" i="1"/>
                            <m:t>−</m:t>
                          </m:r>
                          <m:r>
                            <a:rPr lang="en-US" altLang="zh-CN"/>
                            <m:t>1</m:t>
                          </m:r>
                        </m:sup>
                      </m:sSup>
                    </m:oMath>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𝜔</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𝜞</m:t>
                          </m:r>
                        </m:e>
                        <m:sup>
                          <m:r>
                            <a:rPr lang="en-US" altLang="zh-CN" i="1">
                              <a:latin typeface="Cambria Math" panose="02040503050406030204" pitchFamily="18" charset="0"/>
                            </a:rPr>
                            <m:t>−</m:t>
                          </m:r>
                          <m:r>
                            <a:rPr lang="en-US" altLang="zh-CN">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𝜔</m:t>
                          </m:r>
                        </m:e>
                      </m:d>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𝒁</m:t>
                          </m:r>
                        </m:e>
                      </m:acc>
                      <m:d>
                        <m:dPr>
                          <m:ctrlPr>
                            <a:rPr lang="zh-CN" altLang="zh-CN" i="1">
                              <a:latin typeface="Cambria Math" panose="02040503050406030204" pitchFamily="18" charset="0"/>
                            </a:rPr>
                          </m:ctrlPr>
                        </m:dPr>
                        <m:e>
                          <m:r>
                            <a:rPr lang="en-US" altLang="zh-CN" i="1">
                              <a:latin typeface="Cambria Math" panose="02040503050406030204" pitchFamily="18" charset="0"/>
                            </a:rPr>
                            <m:t>𝜔</m:t>
                          </m:r>
                        </m:e>
                      </m:d>
                    </m:oMath>
                  </m:oMathPara>
                </a14:m>
                <a:endParaRPr lang="en-US" altLang="zh-CN" dirty="0"/>
              </a:p>
              <a:p>
                <a:r>
                  <a:rPr lang="zh-CN" altLang="en-US" dirty="0"/>
                  <a:t> </a:t>
                </a:r>
                <a14:m>
                  <m:oMath xmlns:m="http://schemas.openxmlformats.org/officeDocument/2006/math">
                    <m:r>
                      <a:rPr lang="en-US" altLang="zh-CN" b="1" i="1">
                        <a:latin typeface="Cambria Math" panose="02040503050406030204" pitchFamily="18" charset="0"/>
                      </a:rPr>
                      <m:t>𝜞</m:t>
                    </m:r>
                    <m:r>
                      <a:rPr lang="en-US" altLang="zh-CN" b="1"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zh-CN" altLang="en-US" dirty="0"/>
                  <a:t> 以及通解可以写成其他等价的形式</a:t>
                </a:r>
                <a:endParaRPr lang="en-US" altLang="zh-CN" dirty="0"/>
              </a:p>
              <a:p>
                <a:r>
                  <a:rPr lang="zh-CN" altLang="en-US" dirty="0"/>
                  <a:t>通解中的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𝑁</m:t>
                    </m:r>
                  </m:oMath>
                </a14:m>
                <a:r>
                  <a:rPr lang="en-US" altLang="zh-CN" dirty="0"/>
                  <a:t> </a:t>
                </a:r>
                <a:r>
                  <a:rPr lang="zh-CN" altLang="en-US" dirty="0"/>
                  <a:t>个待定系数 </a:t>
                </a:r>
                <a14:m>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up>
                        <m:r>
                          <a:rPr lang="en-US" altLang="zh-CN" b="0" i="1" smtClean="0">
                            <a:latin typeface="Cambria Math" panose="02040503050406030204" pitchFamily="18" charset="0"/>
                          </a:rPr>
                          <m:t>±</m:t>
                        </m:r>
                      </m:sup>
                    </m:sSubSup>
                  </m:oMath>
                </a14:m>
                <a:r>
                  <a:rPr lang="zh-CN" altLang="en-US" dirty="0"/>
                  <a:t> 可结合终端条件确定</a:t>
                </a:r>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1"/>
              </p:nvPr>
            </p:nvSpPr>
            <p:spPr>
              <a:blipFill>
                <a:blip r:embed="rId3"/>
                <a:stretch>
                  <a:fillRect l="-1662" t="-126" r="-105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4BD5A17-3153-4A95-988E-B577C14000F1}" type="slidenum">
              <a:rPr lang="en-US" altLang="zh-CN" smtClean="0"/>
              <a:pPr/>
              <a:t>6</a:t>
            </a:fld>
            <a:endParaRPr lang="en-US" altLang="zh-CN" dirty="0"/>
          </a:p>
        </p:txBody>
      </p:sp>
      <p:sp>
        <p:nvSpPr>
          <p:cNvPr id="5" name="标题 4"/>
          <p:cNvSpPr>
            <a:spLocks noGrp="1"/>
          </p:cNvSpPr>
          <p:nvPr>
            <p:ph type="title"/>
          </p:nvPr>
        </p:nvSpPr>
        <p:spPr/>
        <p:txBody>
          <a:bodyPr/>
          <a:lstStyle/>
          <a:p>
            <a:r>
              <a:rPr lang="zh-CN" altLang="en-US" dirty="0"/>
              <a:t>频域 </a:t>
            </a:r>
            <a:r>
              <a:rPr lang="en-US" altLang="zh-CN" dirty="0"/>
              <a:t>MTL </a:t>
            </a:r>
            <a:r>
              <a:rPr lang="zh-CN" altLang="en-US" dirty="0"/>
              <a:t>方程的解</a:t>
            </a:r>
          </a:p>
        </p:txBody>
      </p:sp>
    </p:spTree>
    <p:extLst>
      <p:ext uri="{BB962C8B-B14F-4D97-AF65-F5344CB8AC3E}">
        <p14:creationId xmlns:p14="http://schemas.microsoft.com/office/powerpoint/2010/main" val="321679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a:t>端口编号约定</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 </a:t>
                </a:r>
                <a:r>
                  <a:rPr lang="en-US" altLang="zh-CN" dirty="0"/>
                  <a:t>( ABCD )</a:t>
                </a:r>
                <a:r>
                  <a:rPr lang="zh-CN" altLang="en-US" dirty="0"/>
                  <a:t> 参数定义</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i="1"/>
                          </m:ctrlPr>
                        </m:dPr>
                        <m:e>
                          <m:m>
                            <m:mPr>
                              <m:mcs>
                                <m:mc>
                                  <m:mcPr>
                                    <m:count m:val="1"/>
                                    <m:mcJc m:val="center"/>
                                  </m:mcPr>
                                </m:mc>
                              </m:mcs>
                              <m:ctrlPr>
                                <a:rPr lang="zh-CN" altLang="zh-CN" i="1"/>
                              </m:ctrlPr>
                            </m:mPr>
                            <m:mr>
                              <m:e>
                                <m:r>
                                  <a:rPr lang="en-US" altLang="zh-CN" b="1" i="1"/>
                                  <m:t>𝑽</m:t>
                                </m:r>
                                <m:d>
                                  <m:dPr>
                                    <m:ctrlPr>
                                      <a:rPr lang="zh-CN" altLang="zh-CN" i="1"/>
                                    </m:ctrlPr>
                                  </m:dPr>
                                  <m:e>
                                    <m:r>
                                      <a:rPr lang="en-US" altLang="zh-CN"/>
                                      <m:t>0</m:t>
                                    </m:r>
                                  </m:e>
                                </m:d>
                              </m:e>
                            </m:mr>
                            <m:mr>
                              <m:e>
                                <m:r>
                                  <a:rPr lang="en-US" altLang="zh-CN" b="1" i="1"/>
                                  <m:t>𝑰</m:t>
                                </m:r>
                                <m:d>
                                  <m:dPr>
                                    <m:ctrlPr>
                                      <a:rPr lang="zh-CN" altLang="zh-CN" i="1"/>
                                    </m:ctrlPr>
                                  </m:dPr>
                                  <m:e>
                                    <m:r>
                                      <a:rPr lang="en-US" altLang="zh-CN"/>
                                      <m:t>0</m:t>
                                    </m:r>
                                  </m:e>
                                </m:d>
                              </m:e>
                            </m:mr>
                          </m:m>
                        </m:e>
                      </m:d>
                      <m:r>
                        <a:rPr lang="en-US" altLang="zh-CN"/>
                        <m:t>=</m:t>
                      </m:r>
                      <m:d>
                        <m:dPr>
                          <m:begChr m:val="["/>
                          <m:endChr m:val="]"/>
                          <m:ctrlPr>
                            <a:rPr lang="zh-CN" altLang="zh-CN" i="1"/>
                          </m:ctrlPr>
                        </m:dPr>
                        <m:e>
                          <m:m>
                            <m:mPr>
                              <m:mcs>
                                <m:mc>
                                  <m:mcPr>
                                    <m:count m:val="2"/>
                                    <m:mcJc m:val="center"/>
                                  </m:mcPr>
                                </m:mc>
                              </m:mcs>
                              <m:ctrlPr>
                                <a:rPr lang="zh-CN" altLang="zh-CN" b="1" i="1"/>
                              </m:ctrlPr>
                            </m:mPr>
                            <m:mr>
                              <m:e>
                                <m:r>
                                  <a:rPr lang="en-US" altLang="zh-CN" b="1" i="1"/>
                                  <m:t>𝑨</m:t>
                                </m:r>
                              </m:e>
                              <m:e>
                                <m:r>
                                  <a:rPr lang="en-US" altLang="zh-CN" b="1" i="1"/>
                                  <m:t>𝑩</m:t>
                                </m:r>
                              </m:e>
                            </m:mr>
                            <m:mr>
                              <m:e>
                                <m:r>
                                  <a:rPr lang="en-US" altLang="zh-CN" b="1" i="1"/>
                                  <m:t>𝑪</m:t>
                                </m:r>
                              </m:e>
                              <m:e>
                                <m:r>
                                  <a:rPr lang="en-US" altLang="zh-CN" b="1" i="1"/>
                                  <m:t>𝑫</m:t>
                                </m:r>
                              </m:e>
                            </m:mr>
                          </m:m>
                        </m:e>
                      </m:d>
                      <m:d>
                        <m:dPr>
                          <m:begChr m:val="["/>
                          <m:endChr m:val="]"/>
                          <m:ctrlPr>
                            <a:rPr lang="zh-CN" altLang="zh-CN" i="1"/>
                          </m:ctrlPr>
                        </m:dPr>
                        <m:e>
                          <m:m>
                            <m:mPr>
                              <m:mcs>
                                <m:mc>
                                  <m:mcPr>
                                    <m:count m:val="1"/>
                                    <m:mcJc m:val="center"/>
                                  </m:mcPr>
                                </m:mc>
                              </m:mcs>
                              <m:ctrlPr>
                                <a:rPr lang="zh-CN" altLang="zh-CN" i="1"/>
                              </m:ctrlPr>
                            </m:mPr>
                            <m:mr>
                              <m:e>
                                <m:r>
                                  <a:rPr lang="en-US" altLang="zh-CN" b="1" i="1"/>
                                  <m:t>𝑽</m:t>
                                </m:r>
                                <m:d>
                                  <m:dPr>
                                    <m:ctrlPr>
                                      <a:rPr lang="zh-CN" altLang="zh-CN" i="1"/>
                                    </m:ctrlPr>
                                  </m:dPr>
                                  <m:e>
                                    <m:r>
                                      <a:rPr lang="en-US" altLang="zh-CN" i="1"/>
                                      <m:t>𝑙</m:t>
                                    </m:r>
                                  </m:e>
                                </m:d>
                              </m:e>
                            </m:mr>
                            <m:mr>
                              <m:e>
                                <m:r>
                                  <a:rPr lang="en-US" altLang="zh-CN" b="1" i="1"/>
                                  <m:t>𝑰</m:t>
                                </m:r>
                                <m:d>
                                  <m:dPr>
                                    <m:ctrlPr>
                                      <a:rPr lang="zh-CN" altLang="zh-CN" i="1"/>
                                    </m:ctrlPr>
                                  </m:dPr>
                                  <m:e>
                                    <m:r>
                                      <a:rPr lang="en-US" altLang="zh-CN" i="1"/>
                                      <m:t>𝑙</m:t>
                                    </m:r>
                                  </m:e>
                                </m:d>
                              </m:e>
                            </m:mr>
                          </m:m>
                        </m:e>
                      </m:d>
                    </m:oMath>
                  </m:oMathPara>
                </a14:m>
                <a:endParaRPr lang="en-US" altLang="zh-CN" dirty="0"/>
              </a:p>
              <a:p>
                <a:pPr marL="0" indent="0">
                  <a:buNone/>
                </a:pPr>
                <a:endParaRPr lang="en-US" altLang="zh-CN"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1664" t="-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sz="quarter" idx="11"/>
              </p:nvPr>
            </p:nvSpPr>
            <p:spPr/>
            <p:txBody>
              <a:bodyPr>
                <a:normAutofit/>
              </a:bodyPr>
              <a:lstStyle/>
              <a:p>
                <a:r>
                  <a:rPr lang="zh-CN" altLang="en-US" dirty="0"/>
                  <a:t>由 </a:t>
                </a:r>
                <a:r>
                  <a:rPr lang="en-US" altLang="zh-CN" dirty="0"/>
                  <a:t>MTL </a:t>
                </a:r>
                <a:r>
                  <a:rPr lang="zh-CN" altLang="en-US" dirty="0"/>
                  <a:t>方程的通解可推出</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1600" i="1"/>
                          </m:ctrlPr>
                        </m:dPr>
                        <m:e>
                          <m:m>
                            <m:mPr>
                              <m:mcs>
                                <m:mc>
                                  <m:mcPr>
                                    <m:count m:val="2"/>
                                    <m:mcJc m:val="center"/>
                                  </m:mcPr>
                                </m:mc>
                              </m:mcs>
                              <m:ctrlPr>
                                <a:rPr lang="zh-CN" altLang="zh-CN" sz="1600" i="1"/>
                              </m:ctrlPr>
                            </m:mPr>
                            <m:mr>
                              <m:e>
                                <m:r>
                                  <a:rPr lang="en-US" altLang="zh-CN" sz="1600" b="1" i="1"/>
                                  <m:t>𝑨</m:t>
                                </m:r>
                              </m:e>
                              <m:e>
                                <m:r>
                                  <a:rPr lang="en-US" altLang="zh-CN" sz="1600" b="1" i="1"/>
                                  <m:t>𝑩</m:t>
                                </m:r>
                              </m:e>
                            </m:mr>
                            <m:mr>
                              <m:e>
                                <m:r>
                                  <a:rPr lang="en-US" altLang="zh-CN" sz="1600" b="1" i="1"/>
                                  <m:t>𝑪</m:t>
                                </m:r>
                              </m:e>
                              <m:e>
                                <m:r>
                                  <a:rPr lang="en-US" altLang="zh-CN" sz="1600" b="1" i="1"/>
                                  <m:t>𝑫</m:t>
                                </m:r>
                              </m:e>
                            </m:mr>
                          </m:m>
                        </m:e>
                      </m:d>
                      <m:r>
                        <a:rPr lang="en-US" altLang="zh-CN" sz="1600"/>
                        <m:t>=</m:t>
                      </m:r>
                      <m:d>
                        <m:dPr>
                          <m:begChr m:val="["/>
                          <m:endChr m:val="]"/>
                          <m:ctrlPr>
                            <a:rPr lang="zh-CN" altLang="zh-CN" sz="1600" i="1"/>
                          </m:ctrlPr>
                        </m:dPr>
                        <m:e>
                          <m:m>
                            <m:mPr>
                              <m:mcs>
                                <m:mc>
                                  <m:mcPr>
                                    <m:count m:val="2"/>
                                    <m:mcJc m:val="center"/>
                                  </m:mcPr>
                                </m:mc>
                              </m:mcs>
                              <m:ctrlPr>
                                <a:rPr lang="zh-CN" altLang="zh-CN" sz="1600" i="1"/>
                              </m:ctrlPr>
                            </m:mPr>
                            <m:mr>
                              <m:e>
                                <m:func>
                                  <m:funcPr>
                                    <m:ctrlPr>
                                      <a:rPr lang="zh-CN" altLang="zh-CN" sz="1600" i="1"/>
                                    </m:ctrlPr>
                                  </m:funcPr>
                                  <m:fName>
                                    <m:r>
                                      <m:rPr>
                                        <m:sty m:val="p"/>
                                      </m:rPr>
                                      <a:rPr lang="en-US" altLang="zh-CN" sz="1600"/>
                                      <m:t>cosh</m:t>
                                    </m:r>
                                  </m:fName>
                                  <m:e>
                                    <m:d>
                                      <m:dPr>
                                        <m:ctrlPr>
                                          <a:rPr lang="zh-CN" altLang="zh-CN" sz="1600" i="1"/>
                                        </m:ctrlPr>
                                      </m:dPr>
                                      <m:e>
                                        <m:r>
                                          <a:rPr lang="en-US" altLang="zh-CN" sz="1600" b="1" i="1"/>
                                          <m:t>𝜞</m:t>
                                        </m:r>
                                        <m:r>
                                          <a:rPr lang="en-US" altLang="zh-CN" sz="1600" i="1"/>
                                          <m:t>𝑙</m:t>
                                        </m:r>
                                      </m:e>
                                    </m:d>
                                  </m:e>
                                </m:func>
                              </m:e>
                              <m:e>
                                <m:func>
                                  <m:funcPr>
                                    <m:ctrlPr>
                                      <a:rPr lang="zh-CN" altLang="zh-CN" sz="1600" i="1"/>
                                    </m:ctrlPr>
                                  </m:funcPr>
                                  <m:fName>
                                    <m:r>
                                      <m:rPr>
                                        <m:sty m:val="p"/>
                                      </m:rPr>
                                      <a:rPr lang="en-US" altLang="zh-CN" sz="1600"/>
                                      <m:t>sinh</m:t>
                                    </m:r>
                                  </m:fName>
                                  <m:e>
                                    <m:d>
                                      <m:dPr>
                                        <m:ctrlPr>
                                          <a:rPr lang="zh-CN" altLang="zh-CN" sz="1600" i="1"/>
                                        </m:ctrlPr>
                                      </m:dPr>
                                      <m:e>
                                        <m:r>
                                          <a:rPr lang="en-US" altLang="zh-CN" sz="1600" b="1" i="1"/>
                                          <m:t>𝜞</m:t>
                                        </m:r>
                                        <m:r>
                                          <a:rPr lang="en-US" altLang="zh-CN" sz="1600" i="1"/>
                                          <m:t>𝑙</m:t>
                                        </m:r>
                                      </m:e>
                                    </m:d>
                                  </m:e>
                                </m:func>
                                <m:sSub>
                                  <m:sSubPr>
                                    <m:ctrlPr>
                                      <a:rPr lang="zh-CN" altLang="zh-CN" sz="1600" i="1"/>
                                    </m:ctrlPr>
                                  </m:sSubPr>
                                  <m:e>
                                    <m:r>
                                      <a:rPr lang="en-US" altLang="zh-CN" sz="1600" b="1" i="1"/>
                                      <m:t>𝒁</m:t>
                                    </m:r>
                                  </m:e>
                                  <m:sub>
                                    <m:r>
                                      <a:rPr lang="en-US" altLang="zh-CN" sz="1600" i="1"/>
                                      <m:t>𝐶</m:t>
                                    </m:r>
                                  </m:sub>
                                </m:sSub>
                              </m:e>
                            </m:mr>
                            <m:mr>
                              <m:e>
                                <m:sSubSup>
                                  <m:sSubSupPr>
                                    <m:ctrlPr>
                                      <a:rPr lang="zh-CN" altLang="zh-CN" sz="1600" i="1"/>
                                    </m:ctrlPr>
                                  </m:sSubSupPr>
                                  <m:e>
                                    <m:r>
                                      <a:rPr lang="en-US" altLang="zh-CN" sz="1600" b="1" i="1"/>
                                      <m:t>𝒁</m:t>
                                    </m:r>
                                  </m:e>
                                  <m:sub>
                                    <m:r>
                                      <a:rPr lang="en-US" altLang="zh-CN" sz="1600" i="1"/>
                                      <m:t>𝐶</m:t>
                                    </m:r>
                                  </m:sub>
                                  <m:sup>
                                    <m:r>
                                      <a:rPr lang="en-US" altLang="zh-CN" sz="1600" i="1"/>
                                      <m:t>−</m:t>
                                    </m:r>
                                    <m:r>
                                      <a:rPr lang="en-US" altLang="zh-CN" sz="1600"/>
                                      <m:t>1</m:t>
                                    </m:r>
                                  </m:sup>
                                </m:sSubSup>
                                <m:func>
                                  <m:funcPr>
                                    <m:ctrlPr>
                                      <a:rPr lang="zh-CN" altLang="zh-CN" sz="1600" i="1"/>
                                    </m:ctrlPr>
                                  </m:funcPr>
                                  <m:fName>
                                    <m:r>
                                      <m:rPr>
                                        <m:sty m:val="p"/>
                                      </m:rPr>
                                      <a:rPr lang="en-US" altLang="zh-CN" sz="1600"/>
                                      <m:t>sinh</m:t>
                                    </m:r>
                                  </m:fName>
                                  <m:e>
                                    <m:d>
                                      <m:dPr>
                                        <m:ctrlPr>
                                          <a:rPr lang="zh-CN" altLang="zh-CN" sz="1600" i="1"/>
                                        </m:ctrlPr>
                                      </m:dPr>
                                      <m:e>
                                        <m:r>
                                          <a:rPr lang="en-US" altLang="zh-CN" sz="1600" b="1" i="1"/>
                                          <m:t>𝜞</m:t>
                                        </m:r>
                                        <m:r>
                                          <a:rPr lang="en-US" altLang="zh-CN" sz="1600" i="1"/>
                                          <m:t>𝑙</m:t>
                                        </m:r>
                                      </m:e>
                                    </m:d>
                                  </m:e>
                                </m:func>
                              </m:e>
                              <m:e>
                                <m:sSubSup>
                                  <m:sSubSupPr>
                                    <m:ctrlPr>
                                      <a:rPr lang="zh-CN" altLang="zh-CN" sz="1600" i="1"/>
                                    </m:ctrlPr>
                                  </m:sSubSupPr>
                                  <m:e>
                                    <m:r>
                                      <a:rPr lang="en-US" altLang="zh-CN" sz="1600" b="1" i="1"/>
                                      <m:t>𝒁</m:t>
                                    </m:r>
                                  </m:e>
                                  <m:sub>
                                    <m:r>
                                      <a:rPr lang="en-US" altLang="zh-CN" sz="1600" i="1"/>
                                      <m:t>𝐶</m:t>
                                    </m:r>
                                  </m:sub>
                                  <m:sup>
                                    <m:r>
                                      <a:rPr lang="en-US" altLang="zh-CN" sz="1600" i="1"/>
                                      <m:t>−</m:t>
                                    </m:r>
                                    <m:r>
                                      <a:rPr lang="en-US" altLang="zh-CN" sz="1600"/>
                                      <m:t>1</m:t>
                                    </m:r>
                                  </m:sup>
                                </m:sSubSup>
                                <m:func>
                                  <m:funcPr>
                                    <m:ctrlPr>
                                      <a:rPr lang="zh-CN" altLang="zh-CN" sz="1600" i="1"/>
                                    </m:ctrlPr>
                                  </m:funcPr>
                                  <m:fName>
                                    <m:r>
                                      <m:rPr>
                                        <m:sty m:val="p"/>
                                      </m:rPr>
                                      <a:rPr lang="en-US" altLang="zh-CN" sz="1600"/>
                                      <m:t>cosh</m:t>
                                    </m:r>
                                  </m:fName>
                                  <m:e>
                                    <m:d>
                                      <m:dPr>
                                        <m:ctrlPr>
                                          <a:rPr lang="zh-CN" altLang="zh-CN" sz="1600" i="1"/>
                                        </m:ctrlPr>
                                      </m:dPr>
                                      <m:e>
                                        <m:r>
                                          <a:rPr lang="en-US" altLang="zh-CN" sz="1600" b="1" i="1"/>
                                          <m:t>𝜞</m:t>
                                        </m:r>
                                        <m:r>
                                          <a:rPr lang="en-US" altLang="zh-CN" sz="1600" i="1"/>
                                          <m:t>𝑙</m:t>
                                        </m:r>
                                      </m:e>
                                    </m:d>
                                  </m:e>
                                </m:func>
                                <m:sSub>
                                  <m:sSubPr>
                                    <m:ctrlPr>
                                      <a:rPr lang="zh-CN" altLang="zh-CN" sz="1600" i="1"/>
                                    </m:ctrlPr>
                                  </m:sSubPr>
                                  <m:e>
                                    <m:r>
                                      <a:rPr lang="en-US" altLang="zh-CN" sz="1600" b="1" i="1"/>
                                      <m:t>𝒁</m:t>
                                    </m:r>
                                  </m:e>
                                  <m:sub>
                                    <m:r>
                                      <a:rPr lang="en-US" altLang="zh-CN" sz="1600" i="1"/>
                                      <m:t>𝐶</m:t>
                                    </m:r>
                                  </m:sub>
                                </m:sSub>
                              </m:e>
                            </m:mr>
                          </m:m>
                        </m:e>
                      </m:d>
                    </m:oMath>
                  </m:oMathPara>
                </a14:m>
                <a:endParaRPr lang="en-US" altLang="zh-CN" dirty="0"/>
              </a:p>
              <a:p>
                <a:pPr marL="0" indent="0">
                  <a:buNone/>
                </a:pPr>
                <a:r>
                  <a:rPr lang="zh-CN" altLang="en-US" dirty="0"/>
                  <a:t>式中</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1800" b="1" i="1">
                          <a:latin typeface="Cambria Math" panose="02040503050406030204" pitchFamily="18" charset="0"/>
                        </a:rPr>
                        <m:t>𝜞</m:t>
                      </m:r>
                      <m:r>
                        <a:rPr lang="en-US" altLang="zh-CN" sz="1800">
                          <a:latin typeface="Cambria Math" panose="02040503050406030204" pitchFamily="18" charset="0"/>
                        </a:rPr>
                        <m:t>=</m:t>
                      </m:r>
                      <m:rad>
                        <m:radPr>
                          <m:degHide m:val="on"/>
                          <m:ctrlPr>
                            <a:rPr lang="zh-CN" altLang="zh-CN" sz="1800" i="1">
                              <a:latin typeface="Cambria Math" panose="02040503050406030204" pitchFamily="18" charset="0"/>
                            </a:rPr>
                          </m:ctrlPr>
                        </m:radPr>
                        <m:deg/>
                        <m:e>
                          <m:acc>
                            <m:accPr>
                              <m:chr m:val="̃"/>
                              <m:ctrlPr>
                                <a:rPr lang="zh-CN" altLang="zh-CN" sz="1800" i="1">
                                  <a:latin typeface="Cambria Math" panose="02040503050406030204" pitchFamily="18" charset="0"/>
                                </a:rPr>
                              </m:ctrlPr>
                            </m:accPr>
                            <m:e>
                              <m:r>
                                <a:rPr lang="en-US" altLang="zh-CN" sz="1800" b="1" i="1">
                                  <a:latin typeface="Cambria Math" panose="02040503050406030204" pitchFamily="18" charset="0"/>
                                </a:rPr>
                                <m:t>𝒁</m:t>
                              </m:r>
                            </m:e>
                          </m:acc>
                          <m:acc>
                            <m:accPr>
                              <m:chr m:val="̃"/>
                              <m:ctrlPr>
                                <a:rPr lang="zh-CN" altLang="zh-CN" sz="1800" i="1">
                                  <a:latin typeface="Cambria Math" panose="02040503050406030204" pitchFamily="18" charset="0"/>
                                </a:rPr>
                              </m:ctrlPr>
                            </m:accPr>
                            <m:e>
                              <m:r>
                                <a:rPr lang="en-US" altLang="zh-CN" sz="1800" b="1" i="1">
                                  <a:latin typeface="Cambria Math" panose="02040503050406030204" pitchFamily="18" charset="0"/>
                                </a:rPr>
                                <m:t>𝒀</m:t>
                              </m:r>
                            </m:e>
                          </m:acc>
                        </m:e>
                      </m:rad>
                      <m:box>
                        <m:boxPr>
                          <m:ctrlPr>
                            <a:rPr lang="zh-CN" altLang="zh-CN" sz="1800" i="1">
                              <a:latin typeface="Cambria Math" panose="02040503050406030204" pitchFamily="18" charset="0"/>
                            </a:rPr>
                          </m:ctrlPr>
                        </m:boxPr>
                        <m:e>
                          <m:r>
                            <a:rPr lang="en-US" altLang="zh-CN" sz="1800">
                              <a:latin typeface="Cambria Math" panose="02040503050406030204" pitchFamily="18" charset="0"/>
                            </a:rPr>
                            <m:t>∶=</m:t>
                          </m:r>
                        </m:e>
                      </m:box>
                      <m:r>
                        <a:rPr lang="en-US" altLang="zh-CN" sz="1800" b="1" i="1">
                          <a:latin typeface="Cambria Math" panose="02040503050406030204" pitchFamily="18" charset="0"/>
                        </a:rPr>
                        <m:t>𝑬</m:t>
                      </m:r>
                      <m:r>
                        <a:rPr lang="en-US" altLang="zh-CN" sz="1800" b="1" i="1">
                          <a:latin typeface="Cambria Math" panose="02040503050406030204" pitchFamily="18" charset="0"/>
                        </a:rPr>
                        <m:t>𝜸</m:t>
                      </m:r>
                      <m:sSup>
                        <m:sSupPr>
                          <m:ctrlPr>
                            <a:rPr lang="zh-CN" altLang="zh-CN" sz="1800" i="1">
                              <a:latin typeface="Cambria Math" panose="02040503050406030204" pitchFamily="18" charset="0"/>
                            </a:rPr>
                          </m:ctrlPr>
                        </m:sSupPr>
                        <m:e>
                          <m:r>
                            <a:rPr lang="en-US" altLang="zh-CN" sz="1800" b="1" i="1">
                              <a:latin typeface="Cambria Math" panose="02040503050406030204" pitchFamily="18" charset="0"/>
                            </a:rPr>
                            <m:t>𝑬</m:t>
                          </m:r>
                        </m:e>
                        <m:sup>
                          <m:r>
                            <a:rPr lang="en-US" altLang="zh-CN" sz="1800" i="1">
                              <a:latin typeface="Cambria Math" panose="02040503050406030204" pitchFamily="18" charset="0"/>
                            </a:rPr>
                            <m:t>−</m:t>
                          </m:r>
                          <m:r>
                            <a:rPr lang="en-US" altLang="zh-CN" sz="1800">
                              <a:latin typeface="Cambria Math" panose="02040503050406030204" pitchFamily="18" charset="0"/>
                            </a:rPr>
                            <m:t>1</m:t>
                          </m:r>
                        </m:sup>
                      </m:sSup>
                    </m:oMath>
                    <m:oMath xmlns:m="http://schemas.openxmlformats.org/officeDocument/2006/math">
                      <m:sSub>
                        <m:sSubPr>
                          <m:ctrlPr>
                            <a:rPr lang="zh-CN" altLang="zh-CN" sz="1800" i="1">
                              <a:latin typeface="Cambria Math" panose="02040503050406030204" pitchFamily="18" charset="0"/>
                            </a:rPr>
                          </m:ctrlPr>
                        </m:sSubPr>
                        <m:e>
                          <m:r>
                            <a:rPr lang="en-US" altLang="zh-CN" sz="1800" b="1" i="1">
                              <a:latin typeface="Cambria Math" panose="02040503050406030204" pitchFamily="18" charset="0"/>
                            </a:rPr>
                            <m:t>𝒁</m:t>
                          </m:r>
                        </m:e>
                        <m:sub>
                          <m:r>
                            <m:rPr>
                              <m:sty m:val="p"/>
                            </m:rPr>
                            <a:rPr lang="en-US" altLang="zh-CN" sz="1800">
                              <a:latin typeface="Cambria Math" panose="02040503050406030204" pitchFamily="18" charset="0"/>
                            </a:rPr>
                            <m:t>C</m:t>
                          </m:r>
                        </m:sub>
                      </m:sSub>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b="1" i="1">
                              <a:latin typeface="Cambria Math" panose="02040503050406030204" pitchFamily="18" charset="0"/>
                            </a:rPr>
                            <m:t>𝜞</m:t>
                          </m:r>
                        </m:e>
                        <m:sup>
                          <m:r>
                            <a:rPr lang="en-US" altLang="zh-CN" sz="1800" i="1">
                              <a:latin typeface="Cambria Math" panose="02040503050406030204" pitchFamily="18" charset="0"/>
                            </a:rPr>
                            <m:t>−</m:t>
                          </m:r>
                          <m:r>
                            <a:rPr lang="en-US" altLang="zh-CN" sz="1800">
                              <a:latin typeface="Cambria Math" panose="02040503050406030204" pitchFamily="18" charset="0"/>
                            </a:rPr>
                            <m:t>1</m:t>
                          </m:r>
                        </m:sup>
                      </m:sSup>
                      <m:acc>
                        <m:accPr>
                          <m:chr m:val="̃"/>
                          <m:ctrlPr>
                            <a:rPr lang="zh-CN" altLang="zh-CN" sz="1800" i="1">
                              <a:latin typeface="Cambria Math" panose="02040503050406030204" pitchFamily="18" charset="0"/>
                            </a:rPr>
                          </m:ctrlPr>
                        </m:accPr>
                        <m:e>
                          <m:r>
                            <a:rPr lang="en-US" altLang="zh-CN" sz="1800" b="1" i="1">
                              <a:latin typeface="Cambria Math" panose="02040503050406030204" pitchFamily="18" charset="0"/>
                            </a:rPr>
                            <m:t>𝒁</m:t>
                          </m:r>
                        </m:e>
                      </m:acc>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func>
                        <m:funcPr>
                          <m:ctrlPr>
                            <a:rPr lang="zh-CN" altLang="zh-CN" sz="1800" i="1"/>
                          </m:ctrlPr>
                        </m:funcPr>
                        <m:fName>
                          <m:r>
                            <m:rPr>
                              <m:sty m:val="p"/>
                            </m:rPr>
                            <a:rPr lang="en-US" altLang="zh-CN" sz="1800"/>
                            <m:t>cosh</m:t>
                          </m:r>
                        </m:fName>
                        <m:e>
                          <m:d>
                            <m:dPr>
                              <m:ctrlPr>
                                <a:rPr lang="zh-CN" altLang="zh-CN" sz="1800" i="1"/>
                              </m:ctrlPr>
                            </m:dPr>
                            <m:e>
                              <m:r>
                                <a:rPr lang="en-US" altLang="zh-CN" sz="1800" b="1" i="1"/>
                                <m:t>𝜞</m:t>
                              </m:r>
                              <m:r>
                                <a:rPr lang="en-US" altLang="zh-CN" sz="1800" i="1"/>
                                <m:t>𝑙</m:t>
                              </m:r>
                            </m:e>
                          </m:d>
                        </m:e>
                      </m:func>
                      <m:r>
                        <m:rPr>
                          <m:aln/>
                        </m:rPr>
                        <a:rPr lang="en-US" altLang="zh-CN" sz="1800"/>
                        <m:t>=</m:t>
                      </m:r>
                      <m:r>
                        <a:rPr lang="en-US" altLang="zh-CN" sz="1800" b="1" i="1"/>
                        <m:t>𝑬</m:t>
                      </m:r>
                      <m:func>
                        <m:funcPr>
                          <m:ctrlPr>
                            <a:rPr lang="zh-CN" altLang="zh-CN" sz="1800" i="1"/>
                          </m:ctrlPr>
                        </m:funcPr>
                        <m:fName>
                          <m:r>
                            <m:rPr>
                              <m:sty m:val="p"/>
                            </m:rPr>
                            <a:rPr lang="en-US" altLang="zh-CN" sz="1800"/>
                            <m:t>cosh</m:t>
                          </m:r>
                        </m:fName>
                        <m:e>
                          <m:d>
                            <m:dPr>
                              <m:ctrlPr>
                                <a:rPr lang="zh-CN" altLang="zh-CN" sz="1800" i="1"/>
                              </m:ctrlPr>
                            </m:dPr>
                            <m:e>
                              <m:r>
                                <a:rPr lang="en-US" altLang="zh-CN" sz="1800" b="1" i="1"/>
                                <m:t>𝜸</m:t>
                              </m:r>
                              <m:r>
                                <a:rPr lang="en-US" altLang="zh-CN" sz="1800" i="1"/>
                                <m:t>𝑙</m:t>
                              </m:r>
                            </m:e>
                          </m:d>
                        </m:e>
                      </m:func>
                      <m:sSup>
                        <m:sSupPr>
                          <m:ctrlPr>
                            <a:rPr lang="zh-CN" altLang="zh-CN" sz="1800" i="1"/>
                          </m:ctrlPr>
                        </m:sSupPr>
                        <m:e>
                          <m:r>
                            <a:rPr lang="en-US" altLang="zh-CN" sz="1800" b="1" i="1"/>
                            <m:t>𝑬</m:t>
                          </m:r>
                        </m:e>
                        <m:sup>
                          <m:r>
                            <a:rPr lang="en-US" altLang="zh-CN" sz="1800" i="1"/>
                            <m:t>−</m:t>
                          </m:r>
                          <m:r>
                            <a:rPr lang="en-US" altLang="zh-CN" sz="1800"/>
                            <m:t>1</m:t>
                          </m:r>
                        </m:sup>
                      </m:sSup>
                      <m:r>
                        <a:rPr lang="en-US" altLang="zh-CN" sz="1800"/>
                        <m:t>,</m:t>
                      </m:r>
                    </m:oMath>
                    <m:oMath xmlns:m="http://schemas.openxmlformats.org/officeDocument/2006/math">
                      <m:func>
                        <m:funcPr>
                          <m:ctrlPr>
                            <a:rPr lang="zh-CN" altLang="zh-CN" sz="1800" i="1"/>
                          </m:ctrlPr>
                        </m:funcPr>
                        <m:fName>
                          <m:r>
                            <m:rPr>
                              <m:sty m:val="p"/>
                            </m:rPr>
                            <a:rPr lang="en-US" altLang="zh-CN" sz="1800"/>
                            <m:t>sinh</m:t>
                          </m:r>
                        </m:fName>
                        <m:e>
                          <m:d>
                            <m:dPr>
                              <m:ctrlPr>
                                <a:rPr lang="zh-CN" altLang="zh-CN" sz="1800" i="1"/>
                              </m:ctrlPr>
                            </m:dPr>
                            <m:e>
                              <m:r>
                                <a:rPr lang="en-US" altLang="zh-CN" sz="1800" b="1" i="1"/>
                                <m:t>𝜞</m:t>
                              </m:r>
                              <m:r>
                                <a:rPr lang="en-US" altLang="zh-CN" sz="1800" i="1"/>
                                <m:t>𝑙</m:t>
                              </m:r>
                            </m:e>
                          </m:d>
                        </m:e>
                      </m:func>
                      <m:r>
                        <m:rPr>
                          <m:aln/>
                        </m:rPr>
                        <a:rPr lang="en-US" altLang="zh-CN" sz="1800"/>
                        <m:t>=</m:t>
                      </m:r>
                      <m:r>
                        <a:rPr lang="en-US" altLang="zh-CN" sz="1800" b="1" i="1"/>
                        <m:t>𝑬</m:t>
                      </m:r>
                      <m:func>
                        <m:funcPr>
                          <m:ctrlPr>
                            <a:rPr lang="zh-CN" altLang="zh-CN" sz="1800" i="1"/>
                          </m:ctrlPr>
                        </m:funcPr>
                        <m:fName>
                          <m:r>
                            <m:rPr>
                              <m:sty m:val="p"/>
                            </m:rPr>
                            <a:rPr lang="en-US" altLang="zh-CN" sz="1800"/>
                            <m:t>sinh</m:t>
                          </m:r>
                        </m:fName>
                        <m:e>
                          <m:r>
                            <a:rPr lang="en-US" altLang="zh-CN" sz="1800"/>
                            <m:t>(</m:t>
                          </m:r>
                          <m:r>
                            <a:rPr lang="en-US" altLang="zh-CN" sz="1800" b="1" i="1"/>
                            <m:t>𝜸</m:t>
                          </m:r>
                          <m:r>
                            <a:rPr lang="en-US" altLang="zh-CN" sz="1800" i="1"/>
                            <m:t>𝑙</m:t>
                          </m:r>
                          <m:r>
                            <a:rPr lang="en-US" altLang="zh-CN" sz="1800"/>
                            <m:t>)</m:t>
                          </m:r>
                        </m:e>
                      </m:func>
                      <m:sSup>
                        <m:sSupPr>
                          <m:ctrlPr>
                            <a:rPr lang="zh-CN" altLang="zh-CN" sz="1800" i="1"/>
                          </m:ctrlPr>
                        </m:sSupPr>
                        <m:e>
                          <m:r>
                            <a:rPr lang="en-US" altLang="zh-CN" sz="1800" b="1" i="1"/>
                            <m:t>𝑬</m:t>
                          </m:r>
                        </m:e>
                        <m:sup>
                          <m:r>
                            <a:rPr lang="en-US" altLang="zh-CN" sz="1800" i="1"/>
                            <m:t>−</m:t>
                          </m:r>
                          <m:r>
                            <a:rPr lang="en-US" altLang="zh-CN" sz="1800"/>
                            <m:t>1</m:t>
                          </m:r>
                        </m:sup>
                      </m:sSup>
                    </m:oMath>
                  </m:oMathPara>
                </a14:m>
                <a:endParaRPr lang="en-US" altLang="zh-CN" sz="1800" dirty="0"/>
              </a:p>
              <a:p>
                <a:r>
                  <a:rPr lang="zh-CN" altLang="en-US" dirty="0"/>
                  <a:t>由上式可由传输线参数 </a:t>
                </a:r>
                <a:r>
                  <a:rPr lang="en-US" altLang="zh-CN" dirty="0"/>
                  <a:t>( </a:t>
                </a:r>
                <a14:m>
                  <m:oMath xmlns:m="http://schemas.openxmlformats.org/officeDocument/2006/math">
                    <m:r>
                      <a:rPr lang="en-US" altLang="zh-CN" i="1" dirty="0" smtClean="0">
                        <a:latin typeface="Cambria Math" panose="02040503050406030204" pitchFamily="18" charset="0"/>
                      </a:rPr>
                      <m:t>𝑅𝐿𝐺𝐶</m:t>
                    </m:r>
                  </m:oMath>
                </a14:m>
                <a:r>
                  <a:rPr lang="en-US" altLang="zh-CN" dirty="0"/>
                  <a:t>, </a:t>
                </a:r>
                <a14:m>
                  <m:oMath xmlns:m="http://schemas.openxmlformats.org/officeDocument/2006/math">
                    <m:r>
                      <a:rPr lang="en-US" altLang="zh-CN" b="1" i="1">
                        <a:latin typeface="Cambria Math" panose="02040503050406030204" pitchFamily="18" charset="0"/>
                      </a:rPr>
                      <m:t>𝜞</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en-US" altLang="zh-CN" dirty="0"/>
                  <a:t>)</a:t>
                </a:r>
                <a:r>
                  <a:rPr lang="zh-CN" altLang="en-US" dirty="0"/>
                  <a:t> 计算链参数，其他网络参数 </a:t>
                </a:r>
                <a:r>
                  <a:rPr lang="en-US" altLang="zh-CN" dirty="0"/>
                  <a:t>( </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𝑌</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𝑍</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𝑇</m:t>
                    </m:r>
                    <m:r>
                      <a:rPr lang="en-US" altLang="zh-CN" b="0" i="1" dirty="0" smtClean="0">
                        <a:latin typeface="Cambria Math" panose="02040503050406030204" pitchFamily="18" charset="0"/>
                      </a:rPr>
                      <m:t> </m:t>
                    </m:r>
                  </m:oMath>
                </a14:m>
                <a:r>
                  <a:rPr lang="en-US" altLang="zh-CN" dirty="0"/>
                  <a:t>)</a:t>
                </a:r>
                <a:r>
                  <a:rPr lang="zh-CN" altLang="en-US" dirty="0"/>
                  <a:t> 可由链参数转换得到。</a:t>
                </a:r>
              </a:p>
            </p:txBody>
          </p:sp>
        </mc:Choice>
        <mc:Fallback>
          <p:sp>
            <p:nvSpPr>
              <p:cNvPr id="3" name="内容占位符 2"/>
              <p:cNvSpPr>
                <a:spLocks noGrp="1" noRot="1" noChangeAspect="1" noMove="1" noResize="1" noEditPoints="1" noAdjustHandles="1" noChangeArrowheads="1" noChangeShapeType="1" noTextEdit="1"/>
              </p:cNvSpPr>
              <p:nvPr>
                <p:ph sz="quarter" idx="11"/>
              </p:nvPr>
            </p:nvSpPr>
            <p:spPr>
              <a:blipFill>
                <a:blip r:embed="rId4"/>
                <a:stretch>
                  <a:fillRect l="-1662" t="-126" r="-120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4BD5A17-3153-4A95-988E-B577C14000F1}" type="slidenum">
              <a:rPr lang="en-US" altLang="zh-CN" smtClean="0"/>
              <a:pPr/>
              <a:t>7</a:t>
            </a:fld>
            <a:endParaRPr lang="en-US" altLang="zh-CN" dirty="0"/>
          </a:p>
        </p:txBody>
      </p:sp>
      <mc:AlternateContent xmlns:mc="http://schemas.openxmlformats.org/markup-compatibility/2006">
        <mc:Choice xmlns:a14="http://schemas.microsoft.com/office/drawing/2010/main" Requires="a14">
          <p:sp>
            <p:nvSpPr>
              <p:cNvPr id="5" name="标题 4"/>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+1</m:t>
                    </m:r>
                  </m:oMath>
                </a14:m>
                <a:r>
                  <a:rPr lang="en-US" altLang="zh-CN" dirty="0"/>
                  <a:t> </a:t>
                </a:r>
                <a:r>
                  <a:rPr lang="zh-CN" altLang="en-US" dirty="0"/>
                  <a:t>导体传输线的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𝑁</m:t>
                    </m:r>
                  </m:oMath>
                </a14:m>
                <a:r>
                  <a:rPr lang="en-US" altLang="zh-CN" dirty="0"/>
                  <a:t> </a:t>
                </a:r>
                <a:r>
                  <a:rPr lang="zh-CN" altLang="en-US" dirty="0"/>
                  <a:t>端口表征</a:t>
                </a:r>
              </a:p>
            </p:txBody>
          </p:sp>
        </mc:Choice>
        <mc:Fallback>
          <p:sp>
            <p:nvSpPr>
              <p:cNvPr id="5" name="标题 4"/>
              <p:cNvSpPr>
                <a:spLocks noGrp="1" noRot="1" noChangeAspect="1" noMove="1" noResize="1" noEditPoints="1" noAdjustHandles="1" noChangeArrowheads="1" noChangeShapeType="1" noTextEdit="1"/>
              </p:cNvSpPr>
              <p:nvPr>
                <p:ph type="title"/>
              </p:nvPr>
            </p:nvSpPr>
            <p:spPr>
              <a:blipFill>
                <a:blip r:embed="rId5"/>
                <a:stretch>
                  <a:fillRect t="-17895" b="-30526"/>
                </a:stretch>
              </a:blipFill>
            </p:spPr>
            <p:txBody>
              <a:bodyPr/>
              <a:lstStyle/>
              <a:p>
                <a:r>
                  <a:rPr lang="zh-CN" altLang="en-US">
                    <a:noFill/>
                  </a:rPr>
                  <a:t> </a:t>
                </a:r>
              </a:p>
            </p:txBody>
          </p:sp>
        </mc:Fallback>
      </mc:AlternateContent>
      <p:sp>
        <p:nvSpPr>
          <p:cNvPr id="8" name="Rectangle 4">
            <a:extLst>
              <a:ext uri="{FF2B5EF4-FFF2-40B4-BE49-F238E27FC236}">
                <a16:creationId xmlns:a16="http://schemas.microsoft.com/office/drawing/2014/main" id="{C8598464-3FA7-4824-8491-671A9C24AD4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hlinkClick r:id="rId6" action="ppaction://hlinksldjump" tooltip="返回"/>
            <a:extLst>
              <a:ext uri="{FF2B5EF4-FFF2-40B4-BE49-F238E27FC236}">
                <a16:creationId xmlns:a16="http://schemas.microsoft.com/office/drawing/2014/main" id="{1DECA77E-39D5-4CD5-B659-D6F03E600A8C}"/>
              </a:ext>
            </a:extLst>
          </p:cNvPr>
          <p:cNvGraphicFramePr>
            <a:graphicFrameLocks noChangeAspect="1"/>
          </p:cNvGraphicFramePr>
          <p:nvPr>
            <p:extLst>
              <p:ext uri="{D42A27DB-BD31-4B8C-83A1-F6EECF244321}">
                <p14:modId xmlns:p14="http://schemas.microsoft.com/office/powerpoint/2010/main" val="3695335630"/>
              </p:ext>
            </p:extLst>
          </p:nvPr>
        </p:nvGraphicFramePr>
        <p:xfrm>
          <a:off x="422439" y="2070000"/>
          <a:ext cx="4085990" cy="2759750"/>
        </p:xfrm>
        <a:graphic>
          <a:graphicData uri="http://schemas.openxmlformats.org/presentationml/2006/ole">
            <mc:AlternateContent xmlns:mc="http://schemas.openxmlformats.org/markup-compatibility/2006">
              <mc:Choice xmlns:v="urn:schemas-microsoft-com:vml" Requires="v">
                <p:oleObj spid="_x0000_s1108" name="Visio" r:id="rId7" imgW="3990962" imgH="2695522" progId="Visio.Drawing.15">
                  <p:embed/>
                </p:oleObj>
              </mc:Choice>
              <mc:Fallback>
                <p:oleObj name="Visio" r:id="rId7" imgW="3990962" imgH="2695522" progId="Visio.Drawing.15">
                  <p:embed/>
                  <p:pic>
                    <p:nvPicPr>
                      <p:cNvPr id="0" name="Object 3"/>
                      <p:cNvPicPr>
                        <a:picLocks noChangeAspect="1" noChangeArrowheads="1"/>
                      </p:cNvPicPr>
                      <p:nvPr/>
                    </p:nvPicPr>
                    <p:blipFill>
                      <a:blip r:embed="rId8"/>
                      <a:srcRect/>
                      <a:stretch>
                        <a:fillRect/>
                      </a:stretch>
                    </p:blipFill>
                    <p:spPr bwMode="auto">
                      <a:xfrm>
                        <a:off x="422439" y="2070000"/>
                        <a:ext cx="4085990" cy="2759750"/>
                      </a:xfrm>
                      <a:prstGeom prst="rect">
                        <a:avLst/>
                      </a:prstGeom>
                      <a:noFill/>
                    </p:spPr>
                  </p:pic>
                </p:oleObj>
              </mc:Fallback>
            </mc:AlternateContent>
          </a:graphicData>
        </a:graphic>
      </p:graphicFrame>
      <p:sp>
        <p:nvSpPr>
          <p:cNvPr id="12" name="Rectangle 9">
            <a:extLst>
              <a:ext uri="{FF2B5EF4-FFF2-40B4-BE49-F238E27FC236}">
                <a16:creationId xmlns:a16="http://schemas.microsoft.com/office/drawing/2014/main" id="{B8C4EFA6-2C98-4139-AF38-EE17F6526D26}"/>
              </a:ext>
            </a:extLst>
          </p:cNvPr>
          <p:cNvSpPr>
            <a:spLocks noChangeArrowheads="1"/>
          </p:cNvSpPr>
          <p:nvPr/>
        </p:nvSpPr>
        <p:spPr bwMode="auto">
          <a:xfrm>
            <a:off x="4786313"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45758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262393" y="1717675"/>
                <a:ext cx="4248237" cy="4826248"/>
              </a:xfrm>
            </p:spPr>
            <p:txBody>
              <a:bodyPr>
                <a:normAutofit/>
              </a:bodyPr>
              <a:lstStyle/>
              <a:p>
                <a:r>
                  <a:rPr lang="zh-CN" altLang="en-US" dirty="0"/>
                  <a:t>已导出正过程 </a:t>
                </a:r>
                <a:r>
                  <a:rPr lang="en-US" altLang="zh-CN" dirty="0"/>
                  <a:t>( RLGC </a:t>
                </a:r>
                <a14:m>
                  <m:oMath xmlns:m="http://schemas.openxmlformats.org/officeDocument/2006/math">
                    <m:r>
                      <a:rPr lang="en-US" altLang="zh-CN" b="0" i="1" smtClean="0">
                        <a:latin typeface="Cambria Math" panose="02040503050406030204" pitchFamily="18" charset="0"/>
                      </a:rPr>
                      <m:t>→</m:t>
                    </m:r>
                  </m:oMath>
                </a14:m>
                <a:r>
                  <a:rPr lang="en-US" altLang="zh-CN" dirty="0"/>
                  <a:t> S ) </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1700" i="1">
                              <a:solidFill>
                                <a:srgbClr val="000000"/>
                              </a:solidFill>
                              <a:latin typeface="Cambria Math" panose="02040503050406030204" pitchFamily="18" charset="0"/>
                            </a:rPr>
                          </m:ctrlPr>
                        </m:dPr>
                        <m:e>
                          <m:m>
                            <m:mPr>
                              <m:mcs>
                                <m:mc>
                                  <m:mcPr>
                                    <m:count m:val="2"/>
                                    <m:mcJc m:val="center"/>
                                  </m:mcPr>
                                </m:mc>
                              </m:mcs>
                              <m:ctrlPr>
                                <a:rPr lang="zh-CN" altLang="zh-CN" sz="1700" i="1">
                                  <a:solidFill>
                                    <a:srgbClr val="000000"/>
                                  </a:solidFill>
                                  <a:latin typeface="Cambria Math" panose="02040503050406030204" pitchFamily="18" charset="0"/>
                                </a:rPr>
                              </m:ctrlPr>
                            </m:mPr>
                            <m:mr>
                              <m:e>
                                <m:r>
                                  <a:rPr lang="en-US" altLang="zh-CN" sz="1700" b="1" i="1">
                                    <a:solidFill>
                                      <a:srgbClr val="000000"/>
                                    </a:solidFill>
                                    <a:latin typeface="Cambria Math" panose="02040503050406030204" pitchFamily="18" charset="0"/>
                                  </a:rPr>
                                  <m:t>𝑨</m:t>
                                </m:r>
                              </m:e>
                              <m:e>
                                <m:r>
                                  <a:rPr lang="en-US" altLang="zh-CN" sz="1700" b="1" i="1">
                                    <a:solidFill>
                                      <a:srgbClr val="000000"/>
                                    </a:solidFill>
                                    <a:latin typeface="Cambria Math" panose="02040503050406030204" pitchFamily="18" charset="0"/>
                                  </a:rPr>
                                  <m:t>𝑩</m:t>
                                </m:r>
                              </m:e>
                            </m:mr>
                            <m:mr>
                              <m:e>
                                <m:r>
                                  <a:rPr lang="en-US" altLang="zh-CN" sz="1700" b="1" i="1">
                                    <a:solidFill>
                                      <a:srgbClr val="000000"/>
                                    </a:solidFill>
                                    <a:latin typeface="Cambria Math" panose="02040503050406030204" pitchFamily="18" charset="0"/>
                                  </a:rPr>
                                  <m:t>𝑪</m:t>
                                </m:r>
                              </m:e>
                              <m:e>
                                <m:r>
                                  <a:rPr lang="en-US" altLang="zh-CN" sz="1700" b="1" i="1">
                                    <a:solidFill>
                                      <a:srgbClr val="000000"/>
                                    </a:solidFill>
                                    <a:latin typeface="Cambria Math" panose="02040503050406030204" pitchFamily="18" charset="0"/>
                                  </a:rPr>
                                  <m:t>𝑫</m:t>
                                </m:r>
                              </m:e>
                            </m:mr>
                          </m:m>
                        </m:e>
                      </m:d>
                      <m:r>
                        <a:rPr lang="en-US" altLang="zh-CN" sz="1700">
                          <a:solidFill>
                            <a:srgbClr val="000000"/>
                          </a:solidFill>
                          <a:latin typeface="Cambria Math" panose="02040503050406030204" pitchFamily="18" charset="0"/>
                        </a:rPr>
                        <m:t>=</m:t>
                      </m:r>
                      <m:d>
                        <m:dPr>
                          <m:begChr m:val="["/>
                          <m:endChr m:val="]"/>
                          <m:ctrlPr>
                            <a:rPr lang="zh-CN" altLang="zh-CN" sz="1700" i="1">
                              <a:solidFill>
                                <a:srgbClr val="000000"/>
                              </a:solidFill>
                              <a:latin typeface="Cambria Math" panose="02040503050406030204" pitchFamily="18" charset="0"/>
                            </a:rPr>
                          </m:ctrlPr>
                        </m:dPr>
                        <m:e>
                          <m:m>
                            <m:mPr>
                              <m:mcs>
                                <m:mc>
                                  <m:mcPr>
                                    <m:count m:val="2"/>
                                    <m:mcJc m:val="center"/>
                                  </m:mcPr>
                                </m:mc>
                              </m:mcs>
                              <m:ctrlPr>
                                <a:rPr lang="zh-CN" altLang="zh-CN" sz="1700" i="1">
                                  <a:solidFill>
                                    <a:srgbClr val="000000"/>
                                  </a:solidFill>
                                  <a:latin typeface="Cambria Math" panose="02040503050406030204" pitchFamily="18" charset="0"/>
                                </a:rPr>
                              </m:ctrlPr>
                            </m:mPr>
                            <m:mr>
                              <m:e>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cosh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e>
                              <m:e>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sinh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sSub>
                                  <m:sSubPr>
                                    <m:ctrlPr>
                                      <a:rPr lang="zh-CN" altLang="zh-CN" sz="1700" i="1">
                                        <a:solidFill>
                                          <a:srgbClr val="000000"/>
                                        </a:solidFill>
                                        <a:latin typeface="Cambria Math" panose="02040503050406030204" pitchFamily="18" charset="0"/>
                                      </a:rPr>
                                    </m:ctrlPr>
                                  </m:sSub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Sub>
                              </m:e>
                            </m:mr>
                            <m:mr>
                              <m:e>
                                <m:sSubSup>
                                  <m:sSubSupPr>
                                    <m:ctrlPr>
                                      <a:rPr lang="zh-CN" altLang="zh-CN" sz="1700" i="1">
                                        <a:solidFill>
                                          <a:srgbClr val="000000"/>
                                        </a:solidFill>
                                        <a:latin typeface="Cambria Math" panose="02040503050406030204" pitchFamily="18" charset="0"/>
                                      </a:rPr>
                                    </m:ctrlPr>
                                  </m:sSubSup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up>
                                    <m:r>
                                      <a:rPr lang="en-US" altLang="zh-CN" sz="1700" i="1">
                                        <a:solidFill>
                                          <a:srgbClr val="000000"/>
                                        </a:solidFill>
                                        <a:latin typeface="Cambria Math" panose="02040503050406030204" pitchFamily="18" charset="0"/>
                                      </a:rPr>
                                      <m:t>−</m:t>
                                    </m:r>
                                    <m:r>
                                      <a:rPr lang="en-US" altLang="zh-CN" sz="1700">
                                        <a:solidFill>
                                          <a:srgbClr val="000000"/>
                                        </a:solidFill>
                                        <a:latin typeface="Cambria Math" panose="02040503050406030204" pitchFamily="18" charset="0"/>
                                      </a:rPr>
                                      <m:t>1</m:t>
                                    </m:r>
                                  </m:sup>
                                </m:sSubSup>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sinh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e>
                              <m:e>
                                <m:sSubSup>
                                  <m:sSubSupPr>
                                    <m:ctrlPr>
                                      <a:rPr lang="zh-CN" altLang="zh-CN" sz="1700" i="1">
                                        <a:solidFill>
                                          <a:srgbClr val="000000"/>
                                        </a:solidFill>
                                        <a:latin typeface="Cambria Math" panose="02040503050406030204" pitchFamily="18" charset="0"/>
                                      </a:rPr>
                                    </m:ctrlPr>
                                  </m:sSubSup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up>
                                    <m:r>
                                      <a:rPr lang="en-US" altLang="zh-CN" sz="1700" i="1">
                                        <a:solidFill>
                                          <a:srgbClr val="000000"/>
                                        </a:solidFill>
                                        <a:latin typeface="Cambria Math" panose="02040503050406030204" pitchFamily="18" charset="0"/>
                                      </a:rPr>
                                      <m:t>−</m:t>
                                    </m:r>
                                    <m:r>
                                      <a:rPr lang="en-US" altLang="zh-CN" sz="1700">
                                        <a:solidFill>
                                          <a:srgbClr val="000000"/>
                                        </a:solidFill>
                                        <a:latin typeface="Cambria Math" panose="02040503050406030204" pitchFamily="18" charset="0"/>
                                      </a:rPr>
                                      <m:t>1</m:t>
                                    </m:r>
                                  </m:sup>
                                </m:sSubSup>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cosh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sSub>
                                  <m:sSubPr>
                                    <m:ctrlPr>
                                      <a:rPr lang="zh-CN" altLang="zh-CN" sz="1700" i="1">
                                        <a:solidFill>
                                          <a:srgbClr val="000000"/>
                                        </a:solidFill>
                                        <a:latin typeface="Cambria Math" panose="02040503050406030204" pitchFamily="18" charset="0"/>
                                      </a:rPr>
                                    </m:ctrlPr>
                                  </m:sSub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Sub>
                              </m:e>
                            </m:mr>
                          </m:m>
                        </m:e>
                      </m:d>
                    </m:oMath>
                  </m:oMathPara>
                </a14:m>
                <a:endParaRPr lang="en-US" altLang="zh-CN" sz="2200" dirty="0"/>
              </a:p>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262393" y="1717675"/>
                <a:ext cx="4248237" cy="4826248"/>
              </a:xfrm>
              <a:blipFill>
                <a:blip r:embed="rId3"/>
                <a:stretch>
                  <a:fillRect l="-1578" t="-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sz="quarter" idx="11"/>
              </p:nvPr>
            </p:nvSpPr>
            <p:spPr/>
            <p:txBody>
              <a:bodyPr>
                <a:normAutofit/>
              </a:bodyPr>
              <a:lstStyle/>
              <a:p>
                <a:r>
                  <a:rPr lang="zh-CN" altLang="en-US" b="1" dirty="0">
                    <a:hlinkClick r:id="rId4" action="ppaction://hlinksldjump" tooltip="返回">
                      <a:extLst>
                        <a:ext uri="{A12FA001-AC4F-418D-AE19-62706E023703}">
                          <ahyp:hlinkClr xmlns:ahyp="http://schemas.microsoft.com/office/drawing/2018/hyperlinkcolor" val="tx"/>
                        </a:ext>
                      </a:extLst>
                    </a:hlinkClick>
                  </a:rPr>
                  <a:t>逆过程 </a:t>
                </a:r>
                <a:r>
                  <a:rPr lang="en-US" altLang="zh-CN" dirty="0"/>
                  <a:t>( S </a:t>
                </a:r>
                <a14:m>
                  <m:oMath xmlns:m="http://schemas.openxmlformats.org/officeDocument/2006/math">
                    <m:r>
                      <a:rPr lang="en-US" altLang="zh-CN" b="0" i="1" smtClean="0">
                        <a:latin typeface="Cambria Math" panose="02040503050406030204" pitchFamily="18" charset="0"/>
                      </a:rPr>
                      <m:t>→</m:t>
                    </m:r>
                  </m:oMath>
                </a14:m>
                <a:r>
                  <a:rPr lang="en-US" altLang="zh-CN" dirty="0"/>
                  <a:t> RLGC ) </a:t>
                </a:r>
                <a:r>
                  <a:rPr lang="zh-CN" altLang="en-US" dirty="0"/>
                  <a:t>：</a:t>
                </a:r>
                <a:endParaRPr lang="en-US" altLang="zh-CN" dirty="0"/>
              </a:p>
              <a:p>
                <a:r>
                  <a:rPr lang="en-US" altLang="zh-CN" dirty="0"/>
                  <a:t>1. </a:t>
                </a:r>
                <a:r>
                  <a:rPr lang="zh-CN" altLang="en-US" dirty="0"/>
                  <a:t>把 </a:t>
                </a:r>
                <a:r>
                  <a:rPr lang="en-US" altLang="zh-CN" dirty="0"/>
                  <a:t>S </a:t>
                </a:r>
                <a:r>
                  <a:rPr lang="zh-CN" altLang="en-US" dirty="0"/>
                  <a:t>参数转换为链参数</a:t>
                </a:r>
                <a:endParaRPr lang="en-US" altLang="zh-CN" dirty="0"/>
              </a:p>
              <a:p>
                <a:r>
                  <a:rPr lang="en-US" altLang="zh-CN" dirty="0"/>
                  <a:t>2. </a:t>
                </a:r>
                <a:r>
                  <a:rPr lang="zh-CN" altLang="en-US" dirty="0"/>
                  <a:t>对 </a:t>
                </a:r>
                <a14:m>
                  <m:oMath xmlns:m="http://schemas.openxmlformats.org/officeDocument/2006/math">
                    <m:r>
                      <a:rPr lang="en-US" altLang="zh-CN" b="1" i="1" dirty="0" smtClean="0">
                        <a:latin typeface="Cambria Math" panose="02040503050406030204" pitchFamily="18" charset="0"/>
                      </a:rPr>
                      <m:t>𝑨</m:t>
                    </m:r>
                  </m:oMath>
                </a14:m>
                <a:r>
                  <a:rPr lang="en-US" altLang="zh-CN" dirty="0"/>
                  <a:t> </a:t>
                </a:r>
                <a:r>
                  <a:rPr lang="zh-CN" altLang="en-US" dirty="0"/>
                  <a:t>作对角化 </a:t>
                </a:r>
                <a:r>
                  <a:rPr lang="en-US" altLang="zh-CN" dirty="0"/>
                  <a:t>( </a:t>
                </a:r>
                <a:r>
                  <a:rPr lang="zh-CN" altLang="en-US" dirty="0"/>
                  <a:t>特征值分解</a:t>
                </a:r>
                <a:r>
                  <a:rPr lang="en-US" altLang="zh-CN" dirty="0"/>
                  <a:t> ) </a:t>
                </a:r>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m:t>=</m:t>
                      </m:r>
                      <m:sSub>
                        <m:sSubPr>
                          <m:ctrlPr>
                            <a:rPr lang="zh-CN" altLang="zh-CN" i="1"/>
                          </m:ctrlPr>
                        </m:sSubPr>
                        <m:e>
                          <m:r>
                            <a:rPr lang="en-US" altLang="zh-CN" b="1" i="1"/>
                            <m:t>𝑬</m:t>
                          </m:r>
                        </m:e>
                        <m:sub>
                          <m:r>
                            <a:rPr lang="en-US" altLang="zh-CN" i="1"/>
                            <m:t>𝐴</m:t>
                          </m:r>
                        </m:sub>
                      </m:sSub>
                      <m:sSub>
                        <m:sSubPr>
                          <m:ctrlPr>
                            <a:rPr lang="zh-CN" altLang="zh-CN" i="1"/>
                          </m:ctrlPr>
                        </m:sSubPr>
                        <m:e>
                          <m:r>
                            <a:rPr lang="en-US" altLang="zh-CN" b="1" i="1"/>
                            <m:t>𝜦</m:t>
                          </m:r>
                        </m:e>
                        <m:sub>
                          <m:r>
                            <a:rPr lang="en-US" altLang="zh-CN" i="1"/>
                            <m:t>𝐴</m:t>
                          </m:r>
                        </m:sub>
                      </m:sSub>
                      <m:sSubSup>
                        <m:sSubSupPr>
                          <m:ctrlPr>
                            <a:rPr lang="zh-CN" altLang="zh-CN" i="1"/>
                          </m:ctrlPr>
                        </m:sSubSupPr>
                        <m:e>
                          <m:r>
                            <a:rPr lang="en-US" altLang="zh-CN" b="1" i="1"/>
                            <m:t>𝑬</m:t>
                          </m:r>
                        </m:e>
                        <m:sub>
                          <m:r>
                            <a:rPr lang="en-US" altLang="zh-CN" i="1"/>
                            <m:t>𝐴</m:t>
                          </m:r>
                        </m:sub>
                        <m:sup>
                          <m:r>
                            <a:rPr lang="en-US" altLang="zh-CN" i="1"/>
                            <m:t>−</m:t>
                          </m:r>
                          <m:r>
                            <a:rPr lang="en-US" altLang="zh-CN"/>
                            <m:t>1</m:t>
                          </m:r>
                        </m:sup>
                      </m:sSubSup>
                    </m:oMath>
                  </m:oMathPara>
                </a14:m>
                <a:endParaRPr lang="en-US" altLang="zh-CN" dirty="0"/>
              </a:p>
              <a:p>
                <a:pPr marL="0" indent="0">
                  <a:buNone/>
                </a:pPr>
                <a:r>
                  <a:rPr lang="zh-CN" altLang="en-US" dirty="0"/>
                  <a:t>由正过程</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𝑨</m:t>
                      </m:r>
                      <m:r>
                        <a:rPr lang="en-US" altLang="zh-CN" b="0" i="1" dirty="0" smtClean="0">
                          <a:latin typeface="Cambria Math" panose="02040503050406030204" pitchFamily="18" charset="0"/>
                        </a:rPr>
                        <m:t>=</m:t>
                      </m:r>
                      <m:func>
                        <m:funcPr>
                          <m:ctrlPr>
                            <a:rPr lang="zh-CN"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cosh</m:t>
                          </m:r>
                        </m:fName>
                        <m:e>
                          <m:d>
                            <m:dPr>
                              <m:ctrlPr>
                                <a:rPr lang="zh-CN" altLang="zh-CN" i="1">
                                  <a:solidFill>
                                    <a:srgbClr val="000000"/>
                                  </a:solidFill>
                                  <a:latin typeface="Cambria Math" panose="02040503050406030204" pitchFamily="18" charset="0"/>
                                </a:rPr>
                              </m:ctrlPr>
                            </m:dPr>
                            <m:e>
                              <m:r>
                                <a:rPr lang="en-US" altLang="zh-CN" b="1" i="1">
                                  <a:solidFill>
                                    <a:srgbClr val="000000"/>
                                  </a:solidFill>
                                  <a:latin typeface="Cambria Math" panose="02040503050406030204" pitchFamily="18" charset="0"/>
                                </a:rPr>
                                <m:t>𝜞</m:t>
                              </m:r>
                              <m:r>
                                <a:rPr lang="en-US" altLang="zh-CN" i="1">
                                  <a:solidFill>
                                    <a:srgbClr val="000000"/>
                                  </a:solidFill>
                                  <a:latin typeface="Cambria Math" panose="02040503050406030204" pitchFamily="18" charset="0"/>
                                </a:rPr>
                                <m:t>𝑙</m:t>
                              </m:r>
                            </m:e>
                          </m:d>
                        </m:e>
                      </m:func>
                      <m:r>
                        <a:rPr lang="en-US" altLang="zh-CN" b="0" i="1" smtClean="0">
                          <a:solidFill>
                            <a:srgbClr val="000000"/>
                          </a:solidFill>
                          <a:latin typeface="Cambria Math" panose="02040503050406030204" pitchFamily="18" charset="0"/>
                        </a:rPr>
                        <m:t>=</m:t>
                      </m:r>
                      <m:r>
                        <a:rPr lang="en-US" altLang="zh-CN" b="1" i="1">
                          <a:latin typeface="Cambria Math" panose="02040503050406030204" pitchFamily="18" charset="0"/>
                        </a:rPr>
                        <m:t>𝑬</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d>
                            <m:dPr>
                              <m:ctrlPr>
                                <a:rPr lang="zh-CN" altLang="zh-CN" i="1">
                                  <a:latin typeface="Cambria Math" panose="02040503050406030204" pitchFamily="18" charset="0"/>
                                </a:rPr>
                              </m:ctrlPr>
                            </m:dPr>
                            <m:e>
                              <m:r>
                                <a:rPr lang="en-US" altLang="zh-CN" b="1" i="1">
                                  <a:latin typeface="Cambria Math" panose="02040503050406030204" pitchFamily="18" charset="0"/>
                                </a:rPr>
                                <m:t>𝜸</m:t>
                              </m:r>
                              <m:r>
                                <a:rPr lang="en-US" altLang="zh-CN" i="1">
                                  <a:latin typeface="Cambria Math" panose="02040503050406030204" pitchFamily="18" charset="0"/>
                                </a:rPr>
                                <m:t>𝑙</m:t>
                              </m:r>
                            </m:e>
                          </m:d>
                        </m:e>
                      </m:func>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a:rPr lang="en-US" altLang="zh-CN" i="1">
                              <a:latin typeface="Cambria Math" panose="02040503050406030204" pitchFamily="18" charset="0"/>
                            </a:rPr>
                            <m:t>−</m:t>
                          </m:r>
                          <m:r>
                            <a:rPr lang="en-US" altLang="zh-CN">
                              <a:latin typeface="Cambria Math" panose="02040503050406030204" pitchFamily="18" charset="0"/>
                            </a:rPr>
                            <m:t>1</m:t>
                          </m:r>
                        </m:sup>
                      </m:sSup>
                    </m:oMath>
                  </m:oMathPara>
                </a14:m>
                <a:br>
                  <a:rPr lang="en-US" altLang="zh-CN" dirty="0"/>
                </a:br>
                <a:endParaRPr lang="en-US" altLang="zh-CN" dirty="0"/>
              </a:p>
              <a:p>
                <a:pPr marL="0" indent="0">
                  <a:buNone/>
                </a:pPr>
                <a:r>
                  <a:rPr lang="zh-CN" altLang="en-US" dirty="0"/>
                  <a:t>可知</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b="1" i="1"/>
                            <m:t>𝑬</m:t>
                          </m:r>
                        </m:e>
                        <m:sub>
                          <m:r>
                            <a:rPr lang="en-US" altLang="zh-CN" i="1"/>
                            <m:t>𝐴</m:t>
                          </m:r>
                        </m:sub>
                      </m:sSub>
                      <m:r>
                        <a:rPr lang="en-US" altLang="zh-CN"/>
                        <m:t>=</m:t>
                      </m:r>
                      <m:r>
                        <a:rPr lang="en-US" altLang="zh-CN" b="1" i="1"/>
                        <m:t>𝑬</m:t>
                      </m:r>
                      <m:r>
                        <a:rPr lang="en-US" altLang="zh-CN"/>
                        <m:t>,</m:t>
                      </m:r>
                    </m:oMath>
                    <m:oMath xmlns:m="http://schemas.openxmlformats.org/officeDocument/2006/math">
                      <m:sSub>
                        <m:sSubPr>
                          <m:ctrlPr>
                            <a:rPr lang="zh-CN" altLang="zh-CN" i="1"/>
                          </m:ctrlPr>
                        </m:sSubPr>
                        <m:e>
                          <m:r>
                            <a:rPr lang="en-US" altLang="zh-CN" b="1" i="1"/>
                            <m:t>𝜦</m:t>
                          </m:r>
                        </m:e>
                        <m:sub>
                          <m:r>
                            <a:rPr lang="en-US" altLang="zh-CN" i="1"/>
                            <m:t>𝐴</m:t>
                          </m:r>
                        </m:sub>
                      </m:sSub>
                      <m:r>
                        <a:rPr lang="en-US" altLang="zh-CN"/>
                        <m:t>=</m:t>
                      </m:r>
                      <m:func>
                        <m:funcPr>
                          <m:ctrlPr>
                            <a:rPr lang="zh-CN" altLang="zh-CN" i="1"/>
                          </m:ctrlPr>
                        </m:funcPr>
                        <m:fName>
                          <m:r>
                            <m:rPr>
                              <m:sty m:val="p"/>
                            </m:rPr>
                            <a:rPr lang="en-US" altLang="zh-CN"/>
                            <m:t>cosh</m:t>
                          </m:r>
                        </m:fName>
                        <m:e>
                          <m:r>
                            <a:rPr lang="en-US" altLang="zh-CN"/>
                            <m:t>(</m:t>
                          </m:r>
                          <m:r>
                            <a:rPr lang="en-US" altLang="zh-CN" b="1" i="1"/>
                            <m:t>𝜸</m:t>
                          </m:r>
                          <m:r>
                            <a:rPr lang="en-US" altLang="zh-CN" i="1"/>
                            <m:t>𝑙</m:t>
                          </m:r>
                          <m:r>
                            <a:rPr lang="en-US" altLang="zh-CN"/>
                            <m:t>)</m:t>
                          </m:r>
                        </m:e>
                      </m:func>
                    </m:oMath>
                  </m:oMathPara>
                </a14:m>
                <a:endParaRPr lang="en-US" altLang="zh-CN" dirty="0"/>
              </a:p>
              <a:p>
                <a:r>
                  <a:rPr lang="en-US" altLang="zh-CN" dirty="0"/>
                  <a:t>3. </a:t>
                </a:r>
                <a:r>
                  <a:rPr lang="zh-CN" altLang="en-US" dirty="0"/>
                  <a:t>求出复传播常数和特征阻抗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𝜞</m:t>
                      </m:r>
                      <m:r>
                        <m:rPr>
                          <m:aln/>
                        </m:rPr>
                        <a:rPr lang="en-US" altLang="zh-CN">
                          <a:latin typeface="Cambria Math" panose="02040503050406030204" pitchFamily="18" charset="0"/>
                        </a:rPr>
                        <m:t>=</m:t>
                      </m:r>
                      <m:r>
                        <a:rPr lang="en-US" altLang="zh-CN" b="1" i="1">
                          <a:latin typeface="Cambria Math" panose="02040503050406030204" pitchFamily="18" charset="0"/>
                        </a:rPr>
                        <m:t>𝑬</m:t>
                      </m:r>
                      <m:r>
                        <a:rPr lang="en-US" altLang="zh-CN" b="1" i="1">
                          <a:latin typeface="Cambria Math" panose="02040503050406030204" pitchFamily="18" charset="0"/>
                        </a:rPr>
                        <m:t>𝜸</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a:rPr lang="en-US" altLang="zh-CN" i="1">
                              <a:latin typeface="Cambria Math" panose="02040503050406030204" pitchFamily="18" charset="0"/>
                            </a:rPr>
                            <m:t>−</m:t>
                          </m:r>
                          <m:r>
                            <a:rPr lang="en-US" altLang="zh-CN">
                              <a:latin typeface="Cambria Math" panose="02040503050406030204" pitchFamily="18" charset="0"/>
                            </a:rPr>
                            <m:t>1</m:t>
                          </m:r>
                        </m:sup>
                      </m:sSup>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sinh</m:t>
                                  </m:r>
                                </m:fName>
                                <m:e>
                                  <m:r>
                                    <a:rPr lang="en-US" altLang="zh-CN" b="1" i="1">
                                      <a:latin typeface="Cambria Math" panose="02040503050406030204" pitchFamily="18" charset="0"/>
                                    </a:rPr>
                                    <m:t>𝜞</m:t>
                                  </m:r>
                                  <m:r>
                                    <a:rPr lang="en-US" altLang="zh-CN" i="1">
                                      <a:latin typeface="Cambria Math" panose="02040503050406030204" pitchFamily="18" charset="0"/>
                                    </a:rPr>
                                    <m:t>𝑙</m:t>
                                  </m:r>
                                </m:e>
                              </m:func>
                            </m:e>
                          </m:d>
                        </m:e>
                        <m:sup>
                          <m:r>
                            <a:rPr lang="en-US" altLang="zh-CN" i="1">
                              <a:latin typeface="Cambria Math" panose="02040503050406030204" pitchFamily="18" charset="0"/>
                            </a:rPr>
                            <m:t>−</m:t>
                          </m:r>
                          <m:r>
                            <a:rPr lang="en-US" altLang="zh-CN">
                              <a:latin typeface="Cambria Math" panose="02040503050406030204" pitchFamily="18" charset="0"/>
                            </a:rPr>
                            <m:t>1</m:t>
                          </m:r>
                        </m:sup>
                      </m:sSup>
                      <m:r>
                        <a:rPr lang="en-US" altLang="zh-CN" b="1" i="1" smtClean="0">
                          <a:latin typeface="Cambria Math" panose="02040503050406030204" pitchFamily="18" charset="0"/>
                        </a:rPr>
                        <m:t>𝑩</m:t>
                      </m:r>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1"/>
              </p:nvPr>
            </p:nvSpPr>
            <p:spPr>
              <a:blipFill>
                <a:blip r:embed="rId5"/>
                <a:stretch>
                  <a:fillRect l="-1662" t="-12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4BD5A17-3153-4A95-988E-B577C14000F1}" type="slidenum">
              <a:rPr lang="en-US" altLang="zh-CN" smtClean="0"/>
              <a:pPr/>
              <a:t>8</a:t>
            </a:fld>
            <a:endParaRPr lang="en-US" altLang="zh-CN" dirty="0"/>
          </a:p>
        </p:txBody>
      </p:sp>
      <p:sp>
        <p:nvSpPr>
          <p:cNvPr id="5" name="标题 4"/>
          <p:cNvSpPr>
            <a:spLocks noGrp="1"/>
          </p:cNvSpPr>
          <p:nvPr>
            <p:ph type="title"/>
          </p:nvPr>
        </p:nvSpPr>
        <p:spPr/>
        <p:txBody>
          <a:bodyPr/>
          <a:lstStyle/>
          <a:p>
            <a:r>
              <a:rPr lang="zh-CN" altLang="en-US" dirty="0"/>
              <a:t>逆过程：由 </a:t>
            </a:r>
            <a:r>
              <a:rPr lang="en-US" altLang="zh-CN" dirty="0"/>
              <a:t>S </a:t>
            </a:r>
            <a:r>
              <a:rPr lang="zh-CN" altLang="en-US" dirty="0"/>
              <a:t>参数提取传输线 </a:t>
            </a:r>
            <a:r>
              <a:rPr lang="en-US" altLang="zh-CN" dirty="0"/>
              <a:t>RLGC</a:t>
            </a:r>
            <a:endParaRPr lang="zh-CN" altLang="en-US" dirty="0"/>
          </a:p>
        </p:txBody>
      </p:sp>
      <p:sp>
        <p:nvSpPr>
          <p:cNvPr id="8" name="Rectangle 4">
            <a:extLst>
              <a:ext uri="{FF2B5EF4-FFF2-40B4-BE49-F238E27FC236}">
                <a16:creationId xmlns:a16="http://schemas.microsoft.com/office/drawing/2014/main" id="{C8598464-3FA7-4824-8491-671A9C24AD4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9">
            <a:extLst>
              <a:ext uri="{FF2B5EF4-FFF2-40B4-BE49-F238E27FC236}">
                <a16:creationId xmlns:a16="http://schemas.microsoft.com/office/drawing/2014/main" id="{B8C4EFA6-2C98-4139-AF38-EE17F6526D26}"/>
              </a:ext>
            </a:extLst>
          </p:cNvPr>
          <p:cNvSpPr>
            <a:spLocks noChangeArrowheads="1"/>
          </p:cNvSpPr>
          <p:nvPr/>
        </p:nvSpPr>
        <p:spPr bwMode="auto">
          <a:xfrm>
            <a:off x="4786313"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FFCC4534-16A5-43D6-8788-D0BDF82A614A}"/>
              </a:ext>
            </a:extLst>
          </p:cNvPr>
          <p:cNvSpPr>
            <a:spLocks noChangeArrowheads="1"/>
          </p:cNvSpPr>
          <p:nvPr/>
        </p:nvSpPr>
        <p:spPr bwMode="auto">
          <a:xfrm>
            <a:off x="540048" y="22338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D07B67EE-CFA8-4652-A53B-4B9C1197B56B}"/>
              </a:ext>
            </a:extLst>
          </p:cNvPr>
          <p:cNvGraphicFramePr>
            <a:graphicFrameLocks noChangeAspect="1"/>
          </p:cNvGraphicFramePr>
          <p:nvPr>
            <p:extLst>
              <p:ext uri="{D42A27DB-BD31-4B8C-83A1-F6EECF244321}">
                <p14:modId xmlns:p14="http://schemas.microsoft.com/office/powerpoint/2010/main" val="1510094118"/>
              </p:ext>
            </p:extLst>
          </p:nvPr>
        </p:nvGraphicFramePr>
        <p:xfrm>
          <a:off x="325437" y="2233836"/>
          <a:ext cx="4320309" cy="3399849"/>
        </p:xfrm>
        <a:graphic>
          <a:graphicData uri="http://schemas.openxmlformats.org/presentationml/2006/ole">
            <mc:AlternateContent xmlns:mc="http://schemas.openxmlformats.org/markup-compatibility/2006">
              <mc:Choice xmlns:v="urn:schemas-microsoft-com:vml" Requires="v">
                <p:oleObj spid="_x0000_s3126" name="Visio" r:id="rId6" imgW="3867337" imgH="3043317" progId="Visio.Drawing.15">
                  <p:embed/>
                </p:oleObj>
              </mc:Choice>
              <mc:Fallback>
                <p:oleObj name="Visio" r:id="rId6" imgW="3867337" imgH="3043317"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437" y="2233836"/>
                        <a:ext cx="4320309" cy="3399849"/>
                      </a:xfrm>
                      <a:prstGeom prst="rect">
                        <a:avLst/>
                      </a:prstGeom>
                      <a:noFill/>
                    </p:spPr>
                  </p:pic>
                </p:oleObj>
              </mc:Fallback>
            </mc:AlternateContent>
          </a:graphicData>
        </a:graphic>
      </p:graphicFrame>
    </p:spTree>
    <p:extLst>
      <p:ext uri="{BB962C8B-B14F-4D97-AF65-F5344CB8AC3E}">
        <p14:creationId xmlns:p14="http://schemas.microsoft.com/office/powerpoint/2010/main" val="965670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相位折叠现象</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9</a:t>
            </a:fld>
            <a:endParaRPr lang="en-US" altLang="zh-CN"/>
          </a:p>
        </p:txBody>
      </p:sp>
      <p:pic>
        <p:nvPicPr>
          <p:cNvPr id="9" name="图片 8">
            <a:extLst>
              <a:ext uri="{FF2B5EF4-FFF2-40B4-BE49-F238E27FC236}">
                <a16:creationId xmlns:a16="http://schemas.microsoft.com/office/drawing/2014/main" id="{EFFD3317-F923-49A1-B179-19034479BD06}"/>
              </a:ext>
            </a:extLst>
          </p:cNvPr>
          <p:cNvPicPr>
            <a:picLocks noChangeAspect="1"/>
          </p:cNvPicPr>
          <p:nvPr/>
        </p:nvPicPr>
        <p:blipFill>
          <a:blip r:embed="rId2"/>
          <a:stretch>
            <a:fillRect/>
          </a:stretch>
        </p:blipFill>
        <p:spPr>
          <a:xfrm>
            <a:off x="3332536" y="727417"/>
            <a:ext cx="5730229" cy="4301903"/>
          </a:xfrm>
          <a:prstGeom prst="rect">
            <a:avLst/>
          </a:prstGeom>
        </p:spPr>
      </p:pic>
      <mc:AlternateContent xmlns:mc="http://schemas.openxmlformats.org/markup-compatibility/2006">
        <mc:Choice xmlns:a14="http://schemas.microsoft.com/office/drawing/2010/main"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按</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求出的事实上是主值 </a:t>
                </a:r>
                <a:r>
                  <a:rPr lang="en-US" altLang="zh-CN" dirty="0"/>
                  <a:t>( </a:t>
                </a:r>
                <a:r>
                  <a:rPr lang="zh-CN" altLang="en-US" dirty="0"/>
                  <a:t>因为</a:t>
                </a:r>
                <a14:m>
                  <m:oMath xmlns:m="http://schemas.openxmlformats.org/officeDocument/2006/math">
                    <m:r>
                      <m:rPr>
                        <m:sty m:val="p"/>
                      </m:rPr>
                      <a:rPr lang="en-US" altLang="zh-CN" i="1" dirty="0" smtClean="0">
                        <a:latin typeface="Cambria Math" panose="02040503050406030204" pitchFamily="18" charset="0"/>
                      </a:rPr>
                      <m:t>cosh</m:t>
                    </m:r>
                  </m:oMath>
                </a14:m>
                <a:r>
                  <a:rPr lang="zh-CN" altLang="en-US" dirty="0"/>
                  <a:t>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en-US" altLang="zh-CN" dirty="0"/>
                  <a:t> )</a:t>
                </a:r>
              </a:p>
              <a:p>
                <a14:m>
                  <m:oMath xmlns:m="http://schemas.openxmlformats.org/officeDocument/2006/math">
                    <m:func>
                      <m:funcPr>
                        <m:ctrlPr>
                          <a:rPr lang="zh-CN" altLang="zh-CN" i="1"/>
                        </m:ctrlPr>
                      </m:funcPr>
                      <m:fName>
                        <m:r>
                          <m:rPr>
                            <m:sty m:val="p"/>
                          </m:rPr>
                          <a:rPr lang="en-US" altLang="zh-CN"/>
                          <m:t>PV</m:t>
                        </m:r>
                      </m:fName>
                      <m:e>
                        <m:d>
                          <m:dPr>
                            <m:ctrlPr>
                              <a:rPr lang="zh-CN" altLang="zh-CN" i="1"/>
                            </m:ctrlPr>
                          </m:dPr>
                          <m:e>
                            <m:r>
                              <a:rPr lang="en-US" altLang="zh-CN" b="1" i="1"/>
                              <m:t>𝜸</m:t>
                            </m:r>
                            <m:d>
                              <m:dPr>
                                <m:ctrlPr>
                                  <a:rPr lang="zh-CN" altLang="zh-CN" i="1"/>
                                </m:ctrlPr>
                              </m:dPr>
                              <m:e>
                                <m:r>
                                  <a:rPr lang="en-US" altLang="zh-CN" i="1"/>
                                  <m:t>𝜔</m:t>
                                </m:r>
                              </m:e>
                            </m:d>
                          </m:e>
                        </m:d>
                      </m:e>
                    </m:func>
                    <m:r>
                      <a:rPr lang="en-US" altLang="zh-CN"/>
                      <m:t>=</m:t>
                    </m:r>
                    <m:f>
                      <m:fPr>
                        <m:ctrlPr>
                          <a:rPr lang="zh-CN" altLang="zh-CN" i="1"/>
                        </m:ctrlPr>
                      </m:fPr>
                      <m:num>
                        <m:r>
                          <a:rPr lang="en-US" altLang="zh-CN"/>
                          <m:t>1</m:t>
                        </m:r>
                      </m:num>
                      <m:den>
                        <m:r>
                          <a:rPr lang="en-US" altLang="zh-CN" i="1"/>
                          <m:t>𝑙</m:t>
                        </m:r>
                      </m:den>
                    </m:f>
                    <m:func>
                      <m:funcPr>
                        <m:ctrlPr>
                          <a:rPr lang="zh-CN" altLang="zh-CN" i="1"/>
                        </m:ctrlPr>
                      </m:funcPr>
                      <m:fName>
                        <m:sSup>
                          <m:sSupPr>
                            <m:ctrlPr>
                              <a:rPr lang="zh-CN" altLang="zh-CN" i="1"/>
                            </m:ctrlPr>
                          </m:sSupPr>
                          <m:e>
                            <m:r>
                              <m:rPr>
                                <m:sty m:val="p"/>
                              </m:rPr>
                              <a:rPr lang="en-US" altLang="zh-CN"/>
                              <m:t>cosh</m:t>
                            </m:r>
                          </m:e>
                          <m:sup>
                            <m:r>
                              <a:rPr lang="en-US" altLang="zh-CN" i="1"/>
                              <m:t>−</m:t>
                            </m:r>
                            <m:r>
                              <a:rPr lang="en-US" altLang="zh-CN"/>
                              <m:t>1</m:t>
                            </m:r>
                          </m:sup>
                        </m:sSup>
                      </m:fName>
                      <m:e>
                        <m:sSub>
                          <m:sSubPr>
                            <m:ctrlPr>
                              <a:rPr lang="zh-CN" altLang="zh-CN" i="1"/>
                            </m:ctrlPr>
                          </m:sSubPr>
                          <m:e>
                            <m:r>
                              <a:rPr lang="en-US" altLang="zh-CN" b="1" i="1"/>
                              <m:t>𝜦</m:t>
                            </m:r>
                          </m:e>
                          <m:sub>
                            <m:r>
                              <a:rPr lang="en-US" altLang="zh-CN" i="1"/>
                              <m:t>𝐴</m:t>
                            </m:r>
                          </m:sub>
                        </m:sSub>
                        <m:d>
                          <m:dPr>
                            <m:ctrlPr>
                              <a:rPr lang="zh-CN" altLang="zh-CN" i="1"/>
                            </m:ctrlPr>
                          </m:dPr>
                          <m:e>
                            <m:r>
                              <a:rPr lang="en-US" altLang="zh-CN" i="1"/>
                              <m:t>𝜔</m:t>
                            </m:r>
                          </m:e>
                        </m:d>
                      </m:e>
                    </m:func>
                  </m:oMath>
                </a14:m>
                <a:endParaRPr lang="en-US" altLang="zh-CN" b="0" dirty="0"/>
              </a:p>
              <a:p>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应是单调连续的</a:t>
                </a:r>
                <a:endParaRPr lang="en-US" altLang="zh-CN" dirty="0"/>
              </a:p>
              <a:p>
                <a:r>
                  <a:rPr lang="zh-CN" altLang="en-US" dirty="0"/>
                  <a:t>每出现一个跳变点，就在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上加</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endParaRPr lang="en-US" altLang="zh-CN" dirty="0"/>
              </a:p>
              <a:p>
                <a:r>
                  <a:rPr lang="zh-CN" altLang="en-US" dirty="0"/>
                  <a:t>在每个频率点</a:t>
                </a:r>
                <a14:m>
                  <m:oMath xmlns:m="http://schemas.openxmlformats.org/officeDocument/2006/math">
                    <m:r>
                      <a:rPr lang="en-US" altLang="zh-CN" b="0" i="1" smtClean="0">
                        <a:latin typeface="Cambria Math" panose="02040503050406030204" pitchFamily="18" charset="0"/>
                      </a:rPr>
                      <m:t>𝜔</m:t>
                    </m:r>
                  </m:oMath>
                </a14:m>
                <a:r>
                  <a:rPr lang="zh-CN" altLang="en-US" dirty="0"/>
                  <a:t>处，统计</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前面的不连续点个数</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oMath>
                </a14:m>
                <a:r>
                  <a:rPr lang="zh-CN" altLang="en-US" dirty="0"/>
                  <a:t>，然后在原来的主值上加上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endParaRPr lang="en-US" altLang="zh-CN" dirty="0"/>
              </a:p>
              <a:p>
                <a:endParaRPr lang="zh-CN" altLang="en-US" dirty="0"/>
              </a:p>
            </p:txBody>
          </p:sp>
        </mc:Choice>
        <mc:Fallback>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3"/>
                <a:stretch>
                  <a:fillRect l="-1937" t="-124" r="-91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200329"/>
              </a:xfrm>
              <a:prstGeom prst="rect">
                <a:avLst/>
              </a:prstGeom>
              <a:noFill/>
            </p:spPr>
            <p:txBody>
              <a:bodyPr vert="horz" wrap="square" rtlCol="0">
                <a:spAutoFit/>
              </a:bodyPr>
              <a:lstStyle/>
              <a:p>
                <a:pPr algn="ctr"/>
                <a:r>
                  <a:rPr lang="zh-CN" altLang="en-US" b="1" dirty="0"/>
                  <a:t>相位折叠实例：双导体传输线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0" i="1" smtClean="0">
                        <a:latin typeface="Cambria Math" panose="02040503050406030204" pitchFamily="18" charset="0"/>
                      </a:rPr>
                      <m:t>𝛼</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 </a:t>
                </a:r>
                <a:r>
                  <a:rPr lang="en-US" altLang="zh-CN" dirty="0"/>
                  <a:t>( rad )</a:t>
                </a:r>
                <a:endParaRPr lang="zh-CN" altLang="en-US" dirty="0"/>
              </a:p>
            </p:txBody>
          </p:sp>
        </mc:Choice>
        <mc:Fallback>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200329"/>
              </a:xfrm>
              <a:prstGeom prst="rect">
                <a:avLst/>
              </a:prstGeom>
              <a:blipFill>
                <a:blip r:embed="rId4"/>
                <a:stretch>
                  <a:fillRect l="-1240" t="-2538"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76423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1712</TotalTime>
  <Words>2999</Words>
  <Application>Microsoft Office PowerPoint</Application>
  <PresentationFormat>全屏显示(4:3)</PresentationFormat>
  <Paragraphs>423</Paragraphs>
  <Slides>45</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3" baseType="lpstr">
      <vt:lpstr>等线</vt:lpstr>
      <vt:lpstr>等线 Light</vt:lpstr>
      <vt:lpstr>微软雅黑</vt:lpstr>
      <vt:lpstr>Arial</vt:lpstr>
      <vt:lpstr>Calibri</vt:lpstr>
      <vt:lpstr>Cambria Math</vt:lpstr>
      <vt:lpstr>2016-VI主题-蓝</vt:lpstr>
      <vt:lpstr>Microsoft Visio 绘图</vt:lpstr>
      <vt:lpstr>本科毕业论文答辩</vt:lpstr>
      <vt:lpstr>基于 S 参数的多导体传输线 RLCG 提取算法</vt:lpstr>
      <vt:lpstr>研究背景</vt:lpstr>
      <vt:lpstr>研究目标与研究路线</vt:lpstr>
      <vt:lpstr>频域 MTL 方程的解</vt:lpstr>
      <vt:lpstr>频域 MTL 方程的解</vt:lpstr>
      <vt:lpstr>N+1 导体传输线的 2N 端口表征</vt:lpstr>
      <vt:lpstr>逆过程：由 S 参数提取传输线 RLGC</vt:lpstr>
      <vt:lpstr>相位折叠现象</vt:lpstr>
      <vt:lpstr>基于不连续点计数的相位解折叠算法</vt:lpstr>
      <vt:lpstr>相位解折叠</vt:lpstr>
      <vt:lpstr>若是多导体？</vt:lpstr>
      <vt:lpstr>模式追踪问题</vt:lpstr>
      <vt:lpstr>如何实现模式追踪？</vt:lpstr>
      <vt:lpstr>如何实现模式追踪？</vt:lpstr>
      <vt:lpstr>基于Hermitian内积的模式追踪算法</vt:lpstr>
      <vt:lpstr>模式追踪 + 相位解折叠</vt:lpstr>
      <vt:lpstr>基于S参数的传输线参数提取算法</vt:lpstr>
      <vt:lpstr>仿真实例</vt:lpstr>
      <vt:lpstr>参考文献</vt:lpstr>
      <vt:lpstr>目录 Contents</vt:lpstr>
      <vt:lpstr>目录 Contents</vt:lpstr>
      <vt:lpstr>关于模板的使用说明</vt:lpstr>
      <vt:lpstr>关于模板的使用说明</vt:lpstr>
      <vt:lpstr>目录 Contents</vt:lpstr>
      <vt:lpstr>标题内容标题内容</vt:lpstr>
      <vt:lpstr>纯标题页面标题内容</vt:lpstr>
      <vt:lpstr>极简版内页</vt:lpstr>
      <vt:lpstr>PowerPoint 演示文稿</vt:lpstr>
      <vt:lpstr>标题内容标题内容</vt:lpstr>
      <vt:lpstr>比较内容标题</vt:lpstr>
      <vt:lpstr>目录 Contents</vt:lpstr>
      <vt:lpstr>标题内容标题内容</vt:lpstr>
      <vt:lpstr>纯标题页面标题内容</vt:lpstr>
      <vt:lpstr>极简版内页-有页码</vt:lpstr>
      <vt:lpstr>PowerPoint 演示文稿</vt:lpstr>
      <vt:lpstr>标题内容标题内容</vt:lpstr>
      <vt:lpstr>比较内容标题</vt:lpstr>
      <vt:lpstr>目录 Contents</vt:lpstr>
      <vt:lpstr>可仅使用蓝色</vt:lpstr>
      <vt:lpstr>可使用多色搭配</vt:lpstr>
      <vt:lpstr>可使用VI辅助图形</vt:lpstr>
      <vt:lpstr>目录 Contents</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guorui wei</cp:lastModifiedBy>
  <cp:revision>146</cp:revision>
  <dcterms:created xsi:type="dcterms:W3CDTF">2016-04-20T02:59:17Z</dcterms:created>
  <dcterms:modified xsi:type="dcterms:W3CDTF">2020-06-10T19:25:54Z</dcterms:modified>
</cp:coreProperties>
</file>